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256" r:id="rId2"/>
    <p:sldId id="260" r:id="rId3"/>
    <p:sldId id="261" r:id="rId4"/>
    <p:sldId id="262" r:id="rId5"/>
    <p:sldId id="263" r:id="rId6"/>
    <p:sldId id="264" r:id="rId7"/>
    <p:sldId id="265" r:id="rId8"/>
    <p:sldId id="266" r:id="rId9"/>
    <p:sldId id="267" r:id="rId10"/>
    <p:sldId id="259" r:id="rId1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1446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85" d="100"/>
          <a:sy n="85" d="100"/>
        </p:scale>
        <p:origin x="-3786" y="-84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0014CC1-44AB-49D2-8F1E-0DD170C20299}" type="datetimeFigureOut">
              <a:rPr lang="en-GB" smtClean="0"/>
              <a:pPr/>
              <a:t>01/07/2016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FF5D6AF-BA44-41E4-93E6-9FBDC411147E}" type="slidenum">
              <a:rPr lang="en-GB" smtClean="0"/>
              <a:pPr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UFF 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ANOTHER DUFF 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Standard SCVS PPt Background July 2014 MASTER BODY.jpg"/>
          <p:cNvPicPr>
            <a:picLocks noChangeAspect="1"/>
          </p:cNvPicPr>
          <p:nvPr userDrawn="1"/>
        </p:nvPicPr>
        <p:blipFill>
          <a:blip r:embed="rId4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5" r:id="rId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tandard SCVS PPt Background July 2014 TITLE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385882" y="2132856"/>
            <a:ext cx="4464496" cy="14157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5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PT Sans" pitchFamily="34" charset="0"/>
              </a:rPr>
              <a:t>SCVS, a welcoming service supporting meaningful activity </a:t>
            </a:r>
          </a:p>
          <a:p>
            <a:pPr algn="ctr"/>
            <a:endParaRPr lang="en-GB" b="1" dirty="0">
              <a:solidFill>
                <a:schemeClr val="tx1">
                  <a:lumMod val="75000"/>
                  <a:lumOff val="25000"/>
                </a:schemeClr>
              </a:solidFill>
              <a:latin typeface="PT Sans" pitchFamily="34" charset="0"/>
            </a:endParaRPr>
          </a:p>
          <a:p>
            <a:pPr algn="ctr"/>
            <a:r>
              <a:rPr lang="en-GB" b="1" dirty="0">
                <a:solidFill>
                  <a:schemeClr val="tx1">
                    <a:lumMod val="50000"/>
                    <a:lumOff val="50000"/>
                  </a:schemeClr>
                </a:solidFill>
                <a:latin typeface="PT Sans" pitchFamily="34" charset="0"/>
              </a:rPr>
              <a:t>Volunteering Services Team,  Julia Manser 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115616" y="764704"/>
            <a:ext cx="6840760" cy="41242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GB" b="1" dirty="0">
              <a:solidFill>
                <a:schemeClr val="tx1">
                  <a:lumMod val="65000"/>
                  <a:lumOff val="35000"/>
                </a:schemeClr>
              </a:solidFill>
              <a:latin typeface="PT Sans" pitchFamily="34" charset="0"/>
            </a:endParaRPr>
          </a:p>
          <a:p>
            <a:r>
              <a:rPr lang="en-GB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PT Sans" pitchFamily="34" charset="0"/>
              </a:rPr>
              <a:t>Visible,  Audible &amp; Knowledgeable</a:t>
            </a:r>
          </a:p>
          <a:p>
            <a:endParaRPr lang="en-GB" sz="2000" b="1" dirty="0">
              <a:solidFill>
                <a:schemeClr val="tx1">
                  <a:lumMod val="65000"/>
                  <a:lumOff val="35000"/>
                </a:schemeClr>
              </a:solidFill>
              <a:latin typeface="PT Sans" pitchFamily="34" charset="0"/>
            </a:endParaRPr>
          </a:p>
          <a:p>
            <a:pPr>
              <a:buFont typeface="Wingdings" pitchFamily="2" charset="2"/>
              <a:buChar char="§"/>
            </a:pPr>
            <a:r>
              <a:rPr lang="en-GB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PT Sans" pitchFamily="34" charset="0"/>
              </a:rPr>
              <a:t>SCVS commitment to City of Sanctuary movement, displaying a “We Welcome” sign in front window since 2010</a:t>
            </a:r>
          </a:p>
          <a:p>
            <a:pPr>
              <a:buFont typeface="Wingdings" pitchFamily="2" charset="2"/>
              <a:buChar char="§"/>
            </a:pPr>
            <a:endParaRPr lang="en-GB" sz="2000" b="1" dirty="0">
              <a:solidFill>
                <a:schemeClr val="tx1">
                  <a:lumMod val="65000"/>
                  <a:lumOff val="35000"/>
                </a:schemeClr>
              </a:solidFill>
              <a:latin typeface="PT Sans" pitchFamily="34" charset="0"/>
            </a:endParaRPr>
          </a:p>
          <a:p>
            <a:pPr>
              <a:buFont typeface="Wingdings" pitchFamily="2" charset="2"/>
              <a:buChar char="§"/>
            </a:pPr>
            <a:r>
              <a:rPr lang="en-GB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PT Sans" pitchFamily="34" charset="0"/>
              </a:rPr>
              <a:t>SCVS policies + advice &amp; guidance best practice underlining the need for a reassuring , patient , welcoming approach</a:t>
            </a:r>
          </a:p>
          <a:p>
            <a:endParaRPr lang="en-GB" sz="2000" b="1" dirty="0">
              <a:solidFill>
                <a:schemeClr val="tx1">
                  <a:lumMod val="65000"/>
                  <a:lumOff val="35000"/>
                </a:schemeClr>
              </a:solidFill>
              <a:latin typeface="PT Sans" pitchFamily="34" charset="0"/>
            </a:endParaRPr>
          </a:p>
          <a:p>
            <a:pPr>
              <a:buFont typeface="Wingdings" pitchFamily="2" charset="2"/>
              <a:buChar char="§"/>
            </a:pPr>
            <a:r>
              <a:rPr lang="en-GB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PT Sans" pitchFamily="34" charset="0"/>
              </a:rPr>
              <a:t>City of Sanctuary office within SCVS means we can easily draw upon </a:t>
            </a:r>
            <a:r>
              <a:rPr lang="en-GB" sz="20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PT Sans" pitchFamily="34" charset="0"/>
              </a:rPr>
              <a:t>CoS</a:t>
            </a:r>
            <a:r>
              <a:rPr lang="en-GB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PT Sans" pitchFamily="34" charset="0"/>
              </a:rPr>
              <a:t> resources</a:t>
            </a:r>
          </a:p>
          <a:p>
            <a:pPr>
              <a:buFont typeface="Wingdings" pitchFamily="2" charset="2"/>
              <a:buChar char="§"/>
            </a:pPr>
            <a:endParaRPr lang="en-GB" sz="2000" b="1" dirty="0">
              <a:solidFill>
                <a:schemeClr val="tx1">
                  <a:lumMod val="65000"/>
                  <a:lumOff val="35000"/>
                </a:schemeClr>
              </a:solidFill>
              <a:latin typeface="PT Sans" pitchFamily="34" charset="0"/>
            </a:endParaRPr>
          </a:p>
          <a:p>
            <a:endParaRPr lang="en-GB" sz="2000" b="1" dirty="0">
              <a:solidFill>
                <a:schemeClr val="tx1">
                  <a:lumMod val="65000"/>
                  <a:lumOff val="35000"/>
                </a:schemeClr>
              </a:solidFill>
              <a:latin typeface="PT Sans" pitchFamily="34" charset="0"/>
            </a:endParaRPr>
          </a:p>
        </p:txBody>
      </p:sp>
      <p:pic>
        <p:nvPicPr>
          <p:cNvPr id="4" name="Picture 3" descr="cossticker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220072" y="4149080"/>
            <a:ext cx="2736304" cy="1836204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259632" y="764704"/>
            <a:ext cx="6840760" cy="46166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PT Sans" pitchFamily="34" charset="0"/>
              </a:rPr>
              <a:t>Spreading the Word / Supporting Communication </a:t>
            </a:r>
          </a:p>
          <a:p>
            <a:pPr>
              <a:buFont typeface="Arial" pitchFamily="34" charset="0"/>
              <a:buChar char="•"/>
            </a:pPr>
            <a:endParaRPr lang="en-GB" b="1" dirty="0">
              <a:solidFill>
                <a:schemeClr val="tx1">
                  <a:lumMod val="65000"/>
                  <a:lumOff val="35000"/>
                </a:schemeClr>
              </a:solidFill>
              <a:latin typeface="PT Sans" pitchFamily="34" charset="0"/>
            </a:endParaRPr>
          </a:p>
          <a:p>
            <a:pPr>
              <a:buFont typeface="Arial" pitchFamily="34" charset="0"/>
              <a:buChar char="•"/>
            </a:pPr>
            <a:r>
              <a:rPr lang="en-GB" b="1" dirty="0">
                <a:solidFill>
                  <a:schemeClr val="tx1">
                    <a:lumMod val="65000"/>
                    <a:lumOff val="35000"/>
                  </a:schemeClr>
                </a:solidFill>
                <a:latin typeface="PT Sans" pitchFamily="34" charset="0"/>
              </a:rPr>
              <a:t>Making &amp; developing connections with, </a:t>
            </a:r>
          </a:p>
          <a:p>
            <a:r>
              <a:rPr lang="en-GB" b="1" dirty="0">
                <a:solidFill>
                  <a:schemeClr val="tx1">
                    <a:lumMod val="65000"/>
                    <a:lumOff val="35000"/>
                  </a:schemeClr>
                </a:solidFill>
                <a:latin typeface="PT Sans" pitchFamily="34" charset="0"/>
              </a:rPr>
              <a:t>sharing information about volunteering with </a:t>
            </a:r>
          </a:p>
          <a:p>
            <a:r>
              <a:rPr lang="en-GB" b="1" dirty="0">
                <a:solidFill>
                  <a:schemeClr val="tx1">
                    <a:lumMod val="65000"/>
                    <a:lumOff val="35000"/>
                  </a:schemeClr>
                </a:solidFill>
                <a:latin typeface="PT Sans" pitchFamily="34" charset="0"/>
              </a:rPr>
              <a:t>&amp; welcoming organisations staff / volunteers  / others who support those seeking sanctuary </a:t>
            </a:r>
          </a:p>
          <a:p>
            <a:endParaRPr lang="en-GB" b="1" dirty="0">
              <a:solidFill>
                <a:schemeClr val="tx1">
                  <a:lumMod val="65000"/>
                  <a:lumOff val="35000"/>
                </a:schemeClr>
              </a:solidFill>
              <a:latin typeface="PT Sans" pitchFamily="34" charset="0"/>
            </a:endParaRPr>
          </a:p>
          <a:p>
            <a:r>
              <a:rPr lang="en-GB" b="1" dirty="0">
                <a:solidFill>
                  <a:schemeClr val="tx1">
                    <a:lumMod val="65000"/>
                    <a:lumOff val="35000"/>
                  </a:schemeClr>
                </a:solidFill>
                <a:latin typeface="PT Sans" pitchFamily="34" charset="0"/>
              </a:rPr>
              <a:t>City of sanctuary volunteer mentors </a:t>
            </a:r>
          </a:p>
          <a:p>
            <a:r>
              <a:rPr lang="en-GB" b="1" dirty="0">
                <a:solidFill>
                  <a:schemeClr val="tx1">
                    <a:lumMod val="65000"/>
                    <a:lumOff val="35000"/>
                  </a:schemeClr>
                </a:solidFill>
                <a:latin typeface="PT Sans" pitchFamily="34" charset="0"/>
              </a:rPr>
              <a:t>Support workers</a:t>
            </a:r>
          </a:p>
          <a:p>
            <a:r>
              <a:rPr lang="en-GB" b="1" dirty="0">
                <a:solidFill>
                  <a:schemeClr val="tx1">
                    <a:lumMod val="65000"/>
                    <a:lumOff val="35000"/>
                  </a:schemeClr>
                </a:solidFill>
                <a:latin typeface="PT Sans" pitchFamily="34" charset="0"/>
              </a:rPr>
              <a:t>Friends &amp; family </a:t>
            </a:r>
          </a:p>
          <a:p>
            <a:pPr>
              <a:buFont typeface="Arial" pitchFamily="34" charset="0"/>
              <a:buChar char="•"/>
            </a:pPr>
            <a:endParaRPr lang="en-GB" b="1" dirty="0">
              <a:solidFill>
                <a:schemeClr val="tx1">
                  <a:lumMod val="65000"/>
                  <a:lumOff val="35000"/>
                </a:schemeClr>
              </a:solidFill>
              <a:latin typeface="PT Sans" pitchFamily="34" charset="0"/>
            </a:endParaRPr>
          </a:p>
          <a:p>
            <a:endParaRPr lang="en-GB" b="1" dirty="0">
              <a:solidFill>
                <a:schemeClr val="tx1">
                  <a:lumMod val="65000"/>
                  <a:lumOff val="35000"/>
                </a:schemeClr>
              </a:solidFill>
              <a:latin typeface="PT Sans" pitchFamily="34" charset="0"/>
            </a:endParaRPr>
          </a:p>
          <a:p>
            <a:pPr>
              <a:buFont typeface="Arial" pitchFamily="34" charset="0"/>
              <a:buChar char="•"/>
            </a:pPr>
            <a:r>
              <a:rPr lang="en-GB" b="1" dirty="0">
                <a:solidFill>
                  <a:schemeClr val="tx1">
                    <a:lumMod val="65000"/>
                    <a:lumOff val="35000"/>
                  </a:schemeClr>
                </a:solidFill>
                <a:latin typeface="PT Sans" pitchFamily="34" charset="0"/>
              </a:rPr>
              <a:t>WITS translation support services</a:t>
            </a:r>
          </a:p>
          <a:p>
            <a:pPr>
              <a:buFont typeface="Arial" pitchFamily="34" charset="0"/>
              <a:buChar char="•"/>
            </a:pPr>
            <a:endParaRPr lang="en-GB" b="1" dirty="0">
              <a:solidFill>
                <a:schemeClr val="tx1">
                  <a:lumMod val="65000"/>
                  <a:lumOff val="35000"/>
                </a:schemeClr>
              </a:solidFill>
              <a:latin typeface="PT Sans" pitchFamily="34" charset="0"/>
            </a:endParaRPr>
          </a:p>
          <a:p>
            <a:pPr>
              <a:buFont typeface="Wingdings" pitchFamily="2" charset="2"/>
              <a:buChar char="§"/>
            </a:pPr>
            <a:endParaRPr lang="en-GB" b="1" dirty="0">
              <a:solidFill>
                <a:schemeClr val="tx1">
                  <a:lumMod val="65000"/>
                  <a:lumOff val="35000"/>
                </a:schemeClr>
              </a:solidFill>
              <a:latin typeface="PT Sans" pitchFamily="34" charset="0"/>
            </a:endParaRPr>
          </a:p>
          <a:p>
            <a:endParaRPr lang="en-GB" b="1" dirty="0">
              <a:solidFill>
                <a:schemeClr val="tx1">
                  <a:lumMod val="65000"/>
                  <a:lumOff val="35000"/>
                </a:schemeClr>
              </a:solidFill>
              <a:latin typeface="PT Sans" pitchFamily="34" charset="0"/>
            </a:endParaRPr>
          </a:p>
        </p:txBody>
      </p:sp>
      <p:pic>
        <p:nvPicPr>
          <p:cNvPr id="4" name="Picture 3" descr="wits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860032" y="3212976"/>
            <a:ext cx="1872208" cy="2520280"/>
          </a:xfrm>
          <a:prstGeom prst="rect">
            <a:avLst/>
          </a:prstGeom>
        </p:spPr>
      </p:pic>
      <p:pic>
        <p:nvPicPr>
          <p:cNvPr id="5" name="Picture 4" descr="reception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020272" y="3212976"/>
            <a:ext cx="1851670" cy="252028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115616" y="764704"/>
            <a:ext cx="7488832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5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PT Sans" pitchFamily="34" charset="0"/>
              </a:rPr>
              <a:t>Supporting Volunteer involving organisations 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043608" y="1556792"/>
            <a:ext cx="6840760" cy="41857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GB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PT Sans" pitchFamily="34" charset="0"/>
              </a:rPr>
              <a:t>SCVS Volunteering Services provides  1-2-1 development support to volunteer involving organisations regarding volunteer recruitment  &amp; management</a:t>
            </a:r>
          </a:p>
          <a:p>
            <a:pPr>
              <a:buFont typeface="Arial" pitchFamily="34" charset="0"/>
              <a:buChar char="•"/>
            </a:pPr>
            <a:endParaRPr lang="en-GB" sz="2400" b="1" dirty="0">
              <a:solidFill>
                <a:schemeClr val="tx1">
                  <a:lumMod val="65000"/>
                  <a:lumOff val="35000"/>
                </a:schemeClr>
              </a:solidFill>
              <a:latin typeface="PT Sans" pitchFamily="34" charset="0"/>
            </a:endParaRPr>
          </a:p>
          <a:p>
            <a:pPr>
              <a:buFont typeface="Arial" pitchFamily="34" charset="0"/>
              <a:buChar char="•"/>
            </a:pPr>
            <a:r>
              <a:rPr lang="en-GB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PT Sans" pitchFamily="34" charset="0"/>
              </a:rPr>
              <a:t>Welsh Government Volunteering Policy “Supporting Communities, Changing Lives” August 2015</a:t>
            </a:r>
          </a:p>
          <a:p>
            <a:endParaRPr lang="en-GB" sz="2000" b="1" dirty="0">
              <a:solidFill>
                <a:schemeClr val="tx1">
                  <a:lumMod val="65000"/>
                  <a:lumOff val="35000"/>
                </a:schemeClr>
              </a:solidFill>
              <a:latin typeface="PT Sans" pitchFamily="34" charset="0"/>
            </a:endParaRPr>
          </a:p>
          <a:p>
            <a:endParaRPr lang="en-GB" b="1" dirty="0">
              <a:solidFill>
                <a:schemeClr val="tx1">
                  <a:lumMod val="65000"/>
                  <a:lumOff val="35000"/>
                </a:schemeClr>
              </a:solidFill>
              <a:latin typeface="PT Sans" pitchFamily="34" charset="0"/>
            </a:endParaRPr>
          </a:p>
          <a:p>
            <a:endParaRPr lang="en-GB" b="1" dirty="0">
              <a:solidFill>
                <a:schemeClr val="tx1">
                  <a:lumMod val="65000"/>
                  <a:lumOff val="35000"/>
                </a:schemeClr>
              </a:solidFill>
              <a:latin typeface="PT Sans" pitchFamily="34" charset="0"/>
            </a:endParaRPr>
          </a:p>
          <a:p>
            <a:endParaRPr lang="en-GB" b="1" dirty="0">
              <a:solidFill>
                <a:schemeClr val="tx1">
                  <a:lumMod val="65000"/>
                  <a:lumOff val="35000"/>
                </a:schemeClr>
              </a:solidFill>
              <a:latin typeface="PT Sans" pitchFamily="34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331640" y="2348880"/>
            <a:ext cx="6840760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GB" b="1" dirty="0">
              <a:solidFill>
                <a:schemeClr val="tx1">
                  <a:lumMod val="65000"/>
                  <a:lumOff val="35000"/>
                </a:schemeClr>
              </a:solidFill>
              <a:latin typeface="PT Sans" pitchFamily="34" charset="0"/>
            </a:endParaRPr>
          </a:p>
          <a:p>
            <a:r>
              <a:rPr lang="en-GB" dirty="0">
                <a:solidFill>
                  <a:schemeClr val="tx1">
                    <a:lumMod val="65000"/>
                    <a:lumOff val="35000"/>
                  </a:schemeClr>
                </a:solidFill>
                <a:latin typeface="PT Sans" pitchFamily="34" charset="0"/>
              </a:rPr>
              <a:t>Facilitated by SCVS Volunteering services team </a:t>
            </a:r>
          </a:p>
          <a:p>
            <a:r>
              <a:rPr lang="en-GB" dirty="0"/>
              <a:t>a members network of volunteer managers which meets every 2 months to develop and share best practice. </a:t>
            </a:r>
          </a:p>
          <a:p>
            <a:endParaRPr lang="en-GB" b="1" dirty="0">
              <a:solidFill>
                <a:schemeClr val="tx1">
                  <a:lumMod val="65000"/>
                  <a:lumOff val="35000"/>
                </a:schemeClr>
              </a:solidFill>
              <a:latin typeface="PT Sans" pitchFamily="34" charset="0"/>
            </a:endParaRPr>
          </a:p>
          <a:p>
            <a:r>
              <a:rPr lang="en-GB" b="1" dirty="0">
                <a:solidFill>
                  <a:schemeClr val="tx1">
                    <a:lumMod val="65000"/>
                    <a:lumOff val="35000"/>
                  </a:schemeClr>
                </a:solidFill>
                <a:latin typeface="PT Sans" pitchFamily="34" charset="0"/>
              </a:rPr>
              <a:t> Feb 2016: </a:t>
            </a:r>
            <a:r>
              <a:rPr lang="en-GB" b="1" u="sng" dirty="0">
                <a:solidFill>
                  <a:schemeClr val="tx1">
                    <a:lumMod val="65000"/>
                    <a:lumOff val="35000"/>
                  </a:schemeClr>
                </a:solidFill>
                <a:latin typeface="PT Sans" pitchFamily="34" charset="0"/>
              </a:rPr>
              <a:t>City of Sanctuary volunteer </a:t>
            </a:r>
            <a:r>
              <a:rPr lang="en-GB" b="1" dirty="0">
                <a:solidFill>
                  <a:schemeClr val="tx1">
                    <a:lumMod val="65000"/>
                    <a:lumOff val="35000"/>
                  </a:schemeClr>
                </a:solidFill>
                <a:latin typeface="PT Sans" pitchFamily="34" charset="0"/>
              </a:rPr>
              <a:t>&amp; staff members present to the  Swansea Volunteering Forum to aid volunteer involving organisations improve their practice in recruitment &amp; support of volunteers who are seeking sanctuary.  </a:t>
            </a:r>
          </a:p>
        </p:txBody>
      </p:sp>
      <p:pic>
        <p:nvPicPr>
          <p:cNvPr id="4" name="Picture 3" descr="SVF Logo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203848" y="836712"/>
            <a:ext cx="2310384" cy="1612392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115616" y="476672"/>
            <a:ext cx="7272808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5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PT Sans" pitchFamily="34" charset="0"/>
              </a:rPr>
              <a:t>Code of Practice for Organisations involving volunteers 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259632" y="1556792"/>
            <a:ext cx="6840760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solidFill>
                  <a:schemeClr val="tx1">
                    <a:lumMod val="65000"/>
                    <a:lumOff val="35000"/>
                  </a:schemeClr>
                </a:solidFill>
                <a:latin typeface="PT Sans" pitchFamily="34" charset="0"/>
              </a:rPr>
              <a:t>Best practice guidance for organisations,  updated in 2016 by Wales Volunteering Policy Network</a:t>
            </a:r>
          </a:p>
          <a:p>
            <a:r>
              <a:rPr lang="en-GB" b="1" dirty="0">
                <a:solidFill>
                  <a:schemeClr val="tx1">
                    <a:lumMod val="65000"/>
                    <a:lumOff val="35000"/>
                  </a:schemeClr>
                </a:solidFill>
                <a:latin typeface="PT Sans" pitchFamily="34" charset="0"/>
              </a:rPr>
              <a:t> </a:t>
            </a:r>
          </a:p>
          <a:p>
            <a:r>
              <a:rPr lang="en-GB" b="1" dirty="0">
                <a:solidFill>
                  <a:schemeClr val="tx1">
                    <a:lumMod val="65000"/>
                    <a:lumOff val="35000"/>
                  </a:schemeClr>
                </a:solidFill>
                <a:latin typeface="PT Sans" pitchFamily="34" charset="0"/>
              </a:rPr>
              <a:t>20 statements reflecting the principles of Investing in Volunteers award. </a:t>
            </a:r>
          </a:p>
          <a:p>
            <a:endParaRPr lang="en-GB" b="1" dirty="0">
              <a:solidFill>
                <a:schemeClr val="tx1">
                  <a:lumMod val="65000"/>
                  <a:lumOff val="35000"/>
                </a:schemeClr>
              </a:solidFill>
              <a:latin typeface="PT Sans" pitchFamily="34" charset="0"/>
            </a:endParaRPr>
          </a:p>
          <a:p>
            <a:endParaRPr lang="en-GB" b="1" dirty="0">
              <a:solidFill>
                <a:schemeClr val="tx1">
                  <a:lumMod val="65000"/>
                  <a:lumOff val="35000"/>
                </a:schemeClr>
              </a:solidFill>
              <a:latin typeface="PT Sans" pitchFamily="34" charset="0"/>
            </a:endParaRPr>
          </a:p>
        </p:txBody>
      </p:sp>
      <p:pic>
        <p:nvPicPr>
          <p:cNvPr id="4" name="Picture 3" descr="CODE OF PRACT VOL MANAGERS SVF June 2016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987824" y="2934326"/>
            <a:ext cx="3827918" cy="2870938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115616" y="476672"/>
            <a:ext cx="7560840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5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PT Sans" pitchFamily="34" charset="0"/>
              </a:rPr>
              <a:t>Key to recruiting &amp; supporting volunteers including those seeking sanctuary  POINT 5</a:t>
            </a:r>
          </a:p>
        </p:txBody>
      </p:sp>
      <p:pic>
        <p:nvPicPr>
          <p:cNvPr id="4" name="Picture 3" descr="5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403648" y="1556792"/>
            <a:ext cx="5184576" cy="388843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115616" y="476672"/>
            <a:ext cx="7560840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5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PT Sans" pitchFamily="34" charset="0"/>
              </a:rPr>
              <a:t>Key to recruiting &amp; supporting volunteers including those seeking sanctuary  POINT 7</a:t>
            </a:r>
          </a:p>
        </p:txBody>
      </p:sp>
      <p:pic>
        <p:nvPicPr>
          <p:cNvPr id="5" name="Picture 4" descr="7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835696" y="1628800"/>
            <a:ext cx="5436096" cy="4077072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115616" y="476672"/>
            <a:ext cx="7560840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5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PT Sans" pitchFamily="34" charset="0"/>
              </a:rPr>
              <a:t>Key to recruiting &amp; supporting volunteers including those seeking sanctuary  POINT 14</a:t>
            </a:r>
          </a:p>
        </p:txBody>
      </p:sp>
      <p:pic>
        <p:nvPicPr>
          <p:cNvPr id="5" name="Picture 4" descr="14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763688" y="1412776"/>
            <a:ext cx="5328592" cy="3996444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tandard SCVS PPt Background July 2014 END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MAIN INNER SLID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265</TotalTime>
  <Words>230</Words>
  <Application>Microsoft Office PowerPoint</Application>
  <PresentationFormat>On-screen Show (4:3)</PresentationFormat>
  <Paragraphs>42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5" baseType="lpstr">
      <vt:lpstr>Arial</vt:lpstr>
      <vt:lpstr>Calibri</vt:lpstr>
      <vt:lpstr>PT Sans</vt:lpstr>
      <vt:lpstr>Wingdings</vt:lpstr>
      <vt:lpstr>MAIN INNER SLIDE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Hewlett-Packard Company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gail_hanlin</dc:creator>
  <cp:lastModifiedBy>Eleri Williams</cp:lastModifiedBy>
  <cp:revision>29</cp:revision>
  <dcterms:created xsi:type="dcterms:W3CDTF">2014-07-10T13:49:42Z</dcterms:created>
  <dcterms:modified xsi:type="dcterms:W3CDTF">2016-07-01T14:56:39Z</dcterms:modified>
</cp:coreProperties>
</file>