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comments+xml" PartName="/ppt/comments/comment1.xml"/>
  <Override ContentType="application/vnd.openxmlformats-officedocument.presentationml.comments+xml" PartName="/ppt/comments/comment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commentAuthors+xml" PartName="/ppt/commentAuthors.xml"/>
  <Override ContentType="application/vnd.openxmlformats-officedocument.presentationml.presProps+xml" PartName="/ppt/pres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  <p:sldMasterId id="2147483661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</p:sldIdLst>
  <p:sldSz cy="5670550" cx="10080625"/>
  <p:notesSz cx="7559675" cy="10691800"/>
  <p:embeddedFontLst>
    <p:embeddedFont>
      <p:font typeface="Bree Serif"/>
      <p:regular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20" roundtripDataSignature="AMtx7mhTa5PazD1XzsBk5N/IXu3OLmTK+Q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Author clrIdx="0" id="0" initials="" lastIdx="2" name="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208D3896-8DAD-4CEC-92B9-4B0EBF426366}">
  <a:tblStyle styleId="{208D3896-8DAD-4CEC-92B9-4B0EBF426366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fill>
          <a:solidFill>
            <a:srgbClr val="CFD7E7"/>
          </a:solidFill>
        </a:fill>
      </a:tcStyle>
    </a:band1H>
    <a:band2H>
      <a:tcTxStyle/>
    </a:band2H>
    <a:band1V>
      <a:tcTxStyle/>
      <a:tcStyle>
        <a:fill>
          <a:solidFill>
            <a:srgbClr val="CFD7E7"/>
          </a:solidFill>
        </a:fill>
      </a:tcStyle>
    </a:band1V>
    <a:band2V>
      <a:tcTxStyle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customschemas.google.com/relationships/presentationmetadata" Target="metadata"/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commentAuthors" Target="commentAuthors.xml"/><Relationship Id="rId9" Type="http://schemas.openxmlformats.org/officeDocument/2006/relationships/slide" Target="slides/slide2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5" Type="http://schemas.openxmlformats.org/officeDocument/2006/relationships/slideMaster" Target="slideMasters/slideMaster1.xml"/><Relationship Id="rId19" Type="http://schemas.openxmlformats.org/officeDocument/2006/relationships/font" Target="fonts/BreeSerif-regular.fntdata"/><Relationship Id="rId6" Type="http://schemas.openxmlformats.org/officeDocument/2006/relationships/slideMaster" Target="slideMasters/slideMaster2.xml"/><Relationship Id="rId18" Type="http://schemas.openxmlformats.org/officeDocument/2006/relationships/slide" Target="slides/slide1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comments/comment1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 authorId="0" idx="1" dt="2025-07-24T08:21:04.151">
    <p:pos x="0" y="0"/>
    <p:text/>
    <p:extLst>
      <p:ext uri="{C676402C-5697-4E1C-873F-D02D1690AC5C}">
        <p15:threadingInfo timeZoneBias="0"/>
      </p:ext>
      <p:ext uri="http://customooxmlschemas.google.com/">
        <go:slidesCustomData xmlns:go="http://customooxmlschemas.google.com/" commentPostId="AAABnwcuyE8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 authorId="0" idx="2" dt="2025-07-24T08:21:04.152">
    <p:pos x="0" y="0"/>
    <p:text/>
    <p:extLst>
      <p:ext uri="{C676402C-5697-4E1C-873F-D02D1690AC5C}">
        <p15:threadingInfo timeZoneBias="0"/>
      </p:ext>
      <p:ext uri="http://customooxmlschemas.google.com/">
        <go:slidesCustomData xmlns:go="http://customooxmlschemas.google.com/" commentPostId="AAABnwcuyE4"/>
      </p:ext>
    </p:extLst>
  </p:cm>
</p:cmLst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2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1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11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2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12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3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4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4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5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5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6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6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7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7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8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8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9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9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0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10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33"/>
          <p:cNvSpPr txBox="1"/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33"/>
          <p:cNvSpPr txBox="1"/>
          <p:nvPr>
            <p:ph idx="1"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33"/>
          <p:cNvSpPr txBox="1"/>
          <p:nvPr>
            <p:ph idx="2"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34"/>
          <p:cNvSpPr txBox="1"/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34"/>
          <p:cNvSpPr txBox="1"/>
          <p:nvPr>
            <p:ph idx="1"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34"/>
          <p:cNvSpPr txBox="1"/>
          <p:nvPr>
            <p:ph idx="2"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34"/>
          <p:cNvSpPr txBox="1"/>
          <p:nvPr>
            <p:ph idx="3"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34"/>
          <p:cNvSpPr txBox="1"/>
          <p:nvPr>
            <p:ph idx="4"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35"/>
          <p:cNvSpPr txBox="1"/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35"/>
          <p:cNvSpPr txBox="1"/>
          <p:nvPr>
            <p:ph idx="1"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35"/>
          <p:cNvSpPr txBox="1"/>
          <p:nvPr>
            <p:ph idx="2"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" name="Google Shape;52;p35"/>
          <p:cNvSpPr txBox="1"/>
          <p:nvPr>
            <p:ph idx="3"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" name="Google Shape;53;p35"/>
          <p:cNvSpPr txBox="1"/>
          <p:nvPr>
            <p:ph idx="4"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4" name="Google Shape;54;p35"/>
          <p:cNvSpPr txBox="1"/>
          <p:nvPr>
            <p:ph idx="5"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35"/>
          <p:cNvSpPr txBox="1"/>
          <p:nvPr>
            <p:ph idx="6"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4"/>
          <p:cNvSpPr txBox="1"/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24"/>
          <p:cNvSpPr txBox="1"/>
          <p:nvPr>
            <p:ph idx="1"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36"/>
          <p:cNvSpPr txBox="1"/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36"/>
          <p:cNvSpPr txBox="1"/>
          <p:nvPr>
            <p:ph idx="1"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7"/>
          <p:cNvSpPr txBox="1"/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37"/>
          <p:cNvSpPr txBox="1"/>
          <p:nvPr>
            <p:ph idx="1"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" name="Google Shape;69;p37"/>
          <p:cNvSpPr txBox="1"/>
          <p:nvPr>
            <p:ph idx="2"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38"/>
          <p:cNvSpPr txBox="1"/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9"/>
          <p:cNvSpPr txBox="1"/>
          <p:nvPr>
            <p:ph idx="1"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0"/>
          <p:cNvSpPr txBox="1"/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40"/>
          <p:cNvSpPr txBox="1"/>
          <p:nvPr>
            <p:ph idx="1"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40"/>
          <p:cNvSpPr txBox="1"/>
          <p:nvPr>
            <p:ph idx="2"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" name="Google Shape;78;p40"/>
          <p:cNvSpPr txBox="1"/>
          <p:nvPr>
            <p:ph idx="3"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5"/>
          <p:cNvSpPr txBox="1"/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" name="Google Shape;11;p25"/>
          <p:cNvSpPr txBox="1"/>
          <p:nvPr>
            <p:ph idx="1"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41"/>
          <p:cNvSpPr txBox="1"/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41"/>
          <p:cNvSpPr txBox="1"/>
          <p:nvPr>
            <p:ph idx="1"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41"/>
          <p:cNvSpPr txBox="1"/>
          <p:nvPr>
            <p:ph idx="2"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41"/>
          <p:cNvSpPr txBox="1"/>
          <p:nvPr>
            <p:ph idx="3"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42"/>
          <p:cNvSpPr txBox="1"/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42"/>
          <p:cNvSpPr txBox="1"/>
          <p:nvPr>
            <p:ph idx="1"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" name="Google Shape;87;p42"/>
          <p:cNvSpPr txBox="1"/>
          <p:nvPr>
            <p:ph idx="2"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" name="Google Shape;88;p42"/>
          <p:cNvSpPr txBox="1"/>
          <p:nvPr>
            <p:ph idx="3"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43"/>
          <p:cNvSpPr txBox="1"/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43"/>
          <p:cNvSpPr txBox="1"/>
          <p:nvPr>
            <p:ph idx="1"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" name="Google Shape;92;p43"/>
          <p:cNvSpPr txBox="1"/>
          <p:nvPr>
            <p:ph idx="2"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44"/>
          <p:cNvSpPr txBox="1"/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44"/>
          <p:cNvSpPr txBox="1"/>
          <p:nvPr>
            <p:ph idx="1"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6" name="Google Shape;96;p44"/>
          <p:cNvSpPr txBox="1"/>
          <p:nvPr>
            <p:ph idx="2"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7" name="Google Shape;97;p44"/>
          <p:cNvSpPr txBox="1"/>
          <p:nvPr>
            <p:ph idx="3"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" name="Google Shape;98;p44"/>
          <p:cNvSpPr txBox="1"/>
          <p:nvPr>
            <p:ph idx="4"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45"/>
          <p:cNvSpPr txBox="1"/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45"/>
          <p:cNvSpPr txBox="1"/>
          <p:nvPr>
            <p:ph idx="1"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2" name="Google Shape;102;p45"/>
          <p:cNvSpPr txBox="1"/>
          <p:nvPr>
            <p:ph idx="2"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" name="Google Shape;103;p45"/>
          <p:cNvSpPr txBox="1"/>
          <p:nvPr>
            <p:ph idx="3"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" name="Google Shape;104;p45"/>
          <p:cNvSpPr txBox="1"/>
          <p:nvPr>
            <p:ph idx="4"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" name="Google Shape;105;p45"/>
          <p:cNvSpPr txBox="1"/>
          <p:nvPr>
            <p:ph idx="5"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" name="Google Shape;106;p45"/>
          <p:cNvSpPr txBox="1"/>
          <p:nvPr>
            <p:ph idx="6"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6"/>
          <p:cNvSpPr txBox="1"/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6"/>
          <p:cNvSpPr txBox="1"/>
          <p:nvPr>
            <p:ph idx="1"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7"/>
          <p:cNvSpPr txBox="1"/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7"/>
          <p:cNvSpPr txBox="1"/>
          <p:nvPr>
            <p:ph idx="1"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27"/>
          <p:cNvSpPr txBox="1"/>
          <p:nvPr>
            <p:ph idx="2"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8"/>
          <p:cNvSpPr txBox="1"/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9"/>
          <p:cNvSpPr txBox="1"/>
          <p:nvPr>
            <p:ph idx="1"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0"/>
          <p:cNvSpPr txBox="1"/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0"/>
          <p:cNvSpPr txBox="1"/>
          <p:nvPr>
            <p:ph idx="1"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" name="Google Shape;26;p30"/>
          <p:cNvSpPr txBox="1"/>
          <p:nvPr>
            <p:ph idx="2"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" name="Google Shape;27;p30"/>
          <p:cNvSpPr txBox="1"/>
          <p:nvPr>
            <p:ph idx="3"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31"/>
          <p:cNvSpPr txBox="1"/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31"/>
          <p:cNvSpPr txBox="1"/>
          <p:nvPr>
            <p:ph idx="1"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" name="Google Shape;31;p31"/>
          <p:cNvSpPr txBox="1"/>
          <p:nvPr>
            <p:ph idx="2"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31"/>
          <p:cNvSpPr txBox="1"/>
          <p:nvPr>
            <p:ph idx="3"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2"/>
          <p:cNvSpPr txBox="1"/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2"/>
          <p:cNvSpPr txBox="1"/>
          <p:nvPr>
            <p:ph idx="1"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32"/>
          <p:cNvSpPr txBox="1"/>
          <p:nvPr>
            <p:ph idx="2"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32"/>
          <p:cNvSpPr txBox="1"/>
          <p:nvPr>
            <p:ph idx="3"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0"/>
          <p:cNvSpPr txBox="1"/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0"/>
          <p:cNvSpPr txBox="1"/>
          <p:nvPr>
            <p:ph idx="1"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2"/>
          <p:cNvSpPr txBox="1"/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8" name="Google Shape;58;p22"/>
          <p:cNvSpPr txBox="1"/>
          <p:nvPr>
            <p:ph idx="1"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jpg"/><Relationship Id="rId4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Relationship Id="rId3" Type="http://schemas.openxmlformats.org/officeDocument/2006/relationships/comments" Target="../comments/comment1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Relationship Id="rId3" Type="http://schemas.openxmlformats.org/officeDocument/2006/relationships/comments" Target="../comments/comment2.xml"/><Relationship Id="rId4" Type="http://schemas.openxmlformats.org/officeDocument/2006/relationships/image" Target="../media/image6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Relationship Id="rId4" Type="http://schemas.openxmlformats.org/officeDocument/2006/relationships/image" Target="../media/image1.png"/><Relationship Id="rId5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"/>
          <p:cNvSpPr/>
          <p:nvPr/>
        </p:nvSpPr>
        <p:spPr>
          <a:xfrm>
            <a:off x="504000" y="226080"/>
            <a:ext cx="9069480" cy="944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4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2"/>
          <p:cNvSpPr/>
          <p:nvPr/>
        </p:nvSpPr>
        <p:spPr>
          <a:xfrm>
            <a:off x="408600" y="3705840"/>
            <a:ext cx="9033840" cy="8128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40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Chair’s Annual Report 2023</a:t>
            </a:r>
            <a:endParaRPr b="0" i="0" sz="4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Shape, arrow&#10;&#10;Description automatically generated" id="113" name="Google Shape;113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74440" y="529560"/>
            <a:ext cx="2702160" cy="2872800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2"/>
          <p:cNvSpPr txBox="1"/>
          <p:nvPr/>
        </p:nvSpPr>
        <p:spPr>
          <a:xfrm>
            <a:off x="3630120" y="4518720"/>
            <a:ext cx="2590800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Alan Thomas</a:t>
            </a:r>
            <a:endParaRPr/>
          </a:p>
        </p:txBody>
      </p:sp>
    </p:spTree>
  </p:cSld>
  <p:clrMapOvr>
    <a:masterClrMapping/>
  </p:clrMapOvr>
  <p:transition spd="slow">
    <p:push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1"/>
          <p:cNvSpPr/>
          <p:nvPr/>
        </p:nvSpPr>
        <p:spPr>
          <a:xfrm>
            <a:off x="504000" y="1326600"/>
            <a:ext cx="9046080" cy="3984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360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-GB" sz="36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We can and must continue to counter t</a:t>
            </a:r>
            <a:r>
              <a:rPr b="0" lang="en-GB" sz="3600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b="0" lang="en-GB" sz="36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 false narrative t</a:t>
            </a:r>
            <a:r>
              <a:rPr b="0" lang="en-GB" sz="3600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b="0" lang="en-GB" sz="36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at t</a:t>
            </a:r>
            <a:r>
              <a:rPr b="0" lang="en-GB" sz="3600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b="0" lang="en-GB" sz="36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 public is </a:t>
            </a:r>
            <a:r>
              <a:rPr b="0" lang="en-GB" sz="3600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b="0" lang="en-GB" sz="36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ostile.</a:t>
            </a:r>
            <a:endParaRPr b="0" sz="3600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360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3600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360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-GB" sz="36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We can demonstrate t</a:t>
            </a:r>
            <a:r>
              <a:rPr b="0" lang="en-GB" sz="3600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b="0" lang="en-GB" sz="36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at support for welcome and inclusion remains strong bot</a:t>
            </a:r>
            <a:r>
              <a:rPr b="0" lang="en-GB" sz="3600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b="0" lang="en-GB" sz="36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in public institutions and t</a:t>
            </a:r>
            <a:r>
              <a:rPr b="0" lang="en-GB" sz="3600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b="0" lang="en-GB" sz="36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 public as a w</a:t>
            </a:r>
            <a:r>
              <a:rPr b="0" lang="en-GB" sz="3600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b="0" lang="en-GB" sz="36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ole.</a:t>
            </a:r>
            <a:endParaRPr b="0" sz="3600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11"/>
          <p:cNvSpPr/>
          <p:nvPr/>
        </p:nvSpPr>
        <p:spPr>
          <a:xfrm>
            <a:off x="479785" y="270550"/>
            <a:ext cx="9069480" cy="944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-GB" sz="4000" strike="noStrike">
                <a:solidFill>
                  <a:srgbClr val="076C54"/>
                </a:solidFill>
                <a:latin typeface="Bree Serif"/>
                <a:ea typeface="Bree Serif"/>
                <a:cs typeface="Bree Serif"/>
                <a:sym typeface="Bree Serif"/>
              </a:rPr>
              <a:t>Overall… </a:t>
            </a:r>
            <a:r>
              <a:rPr lang="en-GB" sz="4000">
                <a:solidFill>
                  <a:srgbClr val="076C54"/>
                </a:solidFill>
                <a:latin typeface="Bree Serif"/>
                <a:ea typeface="Bree Serif"/>
                <a:cs typeface="Bree Serif"/>
                <a:sym typeface="Bree Serif"/>
              </a:rPr>
              <a:t>m</a:t>
            </a:r>
            <a:r>
              <a:rPr b="0" lang="en-GB" sz="4000" strike="noStrike">
                <a:solidFill>
                  <a:srgbClr val="076C54"/>
                </a:solidFill>
                <a:latin typeface="Bree Serif"/>
                <a:ea typeface="Bree Serif"/>
                <a:cs typeface="Bree Serif"/>
                <a:sym typeface="Bree Serif"/>
              </a:rPr>
              <a:t>ore than ever…</a:t>
            </a:r>
            <a:endParaRPr b="0" sz="400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sign on a fence&#10;&#10;Description automatically generated" id="179" name="Google Shape;179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86815" y="1553085"/>
            <a:ext cx="9506993" cy="347228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hape, arrow&#10;&#10;Description automatically generated" id="180" name="Google Shape;180;p1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573984" y="226080"/>
            <a:ext cx="1233508" cy="1282535"/>
          </a:xfrm>
          <a:prstGeom prst="rect">
            <a:avLst/>
          </a:prstGeom>
          <a:noFill/>
          <a:ln>
            <a:noFill/>
          </a:ln>
        </p:spPr>
      </p:pic>
      <p:sp>
        <p:nvSpPr>
          <p:cNvPr id="181" name="Google Shape;181;p12"/>
          <p:cNvSpPr/>
          <p:nvPr/>
        </p:nvSpPr>
        <p:spPr>
          <a:xfrm>
            <a:off x="479785" y="270550"/>
            <a:ext cx="9069480" cy="944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-GB" sz="4000" strike="noStrike">
                <a:solidFill>
                  <a:srgbClr val="076C54"/>
                </a:solidFill>
                <a:latin typeface="Bree Serif"/>
                <a:ea typeface="Bree Serif"/>
                <a:cs typeface="Bree Serif"/>
                <a:sym typeface="Bree Serif"/>
              </a:rPr>
              <a:t>Any questions?</a:t>
            </a:r>
            <a:endParaRPr b="0" sz="400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"/>
          <p:cNvSpPr/>
          <p:nvPr/>
        </p:nvSpPr>
        <p:spPr>
          <a:xfrm>
            <a:off x="479785" y="270550"/>
            <a:ext cx="9069480" cy="944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4000" u="none" cap="none" strike="noStrike">
                <a:solidFill>
                  <a:srgbClr val="076C54"/>
                </a:solidFill>
                <a:latin typeface="Bree Serif"/>
                <a:ea typeface="Bree Serif"/>
                <a:cs typeface="Bree Serif"/>
                <a:sym typeface="Bree Serif"/>
              </a:rPr>
              <a:t>Context: 2023</a:t>
            </a:r>
            <a:endParaRPr b="0" i="0" sz="4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3"/>
          <p:cNvSpPr/>
          <p:nvPr/>
        </p:nvSpPr>
        <p:spPr>
          <a:xfrm>
            <a:off x="540000" y="1170360"/>
            <a:ext cx="9060840" cy="4229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-4572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208"/>
              <a:buFont typeface="Arial"/>
              <a:buChar char="•"/>
            </a:pPr>
            <a:r>
              <a:rPr b="0" i="0" lang="en-GB" sz="2208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UK government “hostile environment” even worse – “Stop the Boats”:</a:t>
            </a:r>
            <a:br>
              <a:rPr b="0" i="0" lang="en-GB" sz="220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GB" sz="2208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	- Illegal Migration Act;</a:t>
            </a:r>
            <a:br>
              <a:rPr b="0" i="0" lang="en-GB" sz="220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GB" sz="2208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	- Safety of Rwanda (Asylum and Immigration) Bill</a:t>
            </a:r>
            <a:endParaRPr b="0" i="0" sz="2208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marR="0" rtl="0" algn="l">
              <a:lnSpc>
                <a:spcPct val="90000"/>
              </a:lnSpc>
              <a:spcBef>
                <a:spcPts val="1417"/>
              </a:spcBef>
              <a:spcAft>
                <a:spcPts val="0"/>
              </a:spcAft>
              <a:buClr>
                <a:srgbClr val="222222"/>
              </a:buClr>
              <a:buSzPts val="2208"/>
              <a:buFont typeface="Arial"/>
              <a:buChar char="•"/>
            </a:pPr>
            <a:r>
              <a:rPr b="0" i="0" lang="en-GB" sz="2208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Rise in hate speech (Stradey Park hotel fiasco in Llanelli; buses incidents)</a:t>
            </a:r>
            <a:endParaRPr b="0" i="0" sz="2208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marR="0" rtl="0" algn="l">
              <a:lnSpc>
                <a:spcPct val="90000"/>
              </a:lnSpc>
              <a:spcBef>
                <a:spcPts val="1417"/>
              </a:spcBef>
              <a:spcAft>
                <a:spcPts val="0"/>
              </a:spcAft>
              <a:buClr>
                <a:srgbClr val="222222"/>
              </a:buClr>
              <a:buSzPts val="2208"/>
              <a:buFont typeface="Arial"/>
              <a:buChar char="•"/>
            </a:pPr>
            <a:r>
              <a:rPr b="0" i="0" lang="en-GB" sz="2208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Continuing</a:t>
            </a:r>
            <a:r>
              <a:rPr b="0" i="0" lang="en-GB" sz="2208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backlog of asylum cases BUT</a:t>
            </a:r>
            <a:br>
              <a:rPr b="0" i="0" lang="en-GB" sz="220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GB" sz="2208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- more people dispersed from hotels;</a:t>
            </a:r>
            <a:br>
              <a:rPr b="0" i="0" lang="en-GB" sz="220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GB" sz="2208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- more getting Leave to Remain (pressure on local housing)</a:t>
            </a:r>
            <a:endParaRPr b="0" i="0" sz="2208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marR="0" rtl="0" algn="l">
              <a:lnSpc>
                <a:spcPct val="90000"/>
              </a:lnSpc>
              <a:spcBef>
                <a:spcPts val="1417"/>
              </a:spcBef>
              <a:spcAft>
                <a:spcPts val="0"/>
              </a:spcAft>
              <a:buClr>
                <a:srgbClr val="000000"/>
              </a:buClr>
              <a:buSzPts val="2208"/>
              <a:buFont typeface="Arial"/>
              <a:buChar char="•"/>
            </a:pPr>
            <a:r>
              <a:rPr b="0" i="0" lang="en-GB" sz="2208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Wels</a:t>
            </a:r>
            <a:r>
              <a:rPr b="0" i="0" lang="en-GB" sz="2208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b="0" i="0" lang="en-GB" sz="2208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G</a:t>
            </a:r>
            <a:r>
              <a:rPr b="0" i="0" lang="en-GB" sz="2208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ovt policy (“Integration begins from Day One”): </a:t>
            </a:r>
            <a:br>
              <a:rPr b="0" i="0" lang="en-GB" sz="220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GB" sz="2208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	- “Nation of Sanctuary” strategy being reviewed</a:t>
            </a:r>
            <a:endParaRPr b="0" i="0" sz="2208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marR="0" rtl="0" algn="l">
              <a:lnSpc>
                <a:spcPct val="90000"/>
              </a:lnSpc>
              <a:spcBef>
                <a:spcPts val="1417"/>
              </a:spcBef>
              <a:spcAft>
                <a:spcPts val="0"/>
              </a:spcAft>
              <a:buClr>
                <a:srgbClr val="222222"/>
              </a:buClr>
              <a:buSzPts val="2208"/>
              <a:buFont typeface="Arial"/>
              <a:buChar char="•"/>
            </a:pPr>
            <a:r>
              <a:rPr b="0" i="0" lang="en-GB" sz="2208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UK CoS: new Wales Co-ordinator; </a:t>
            </a:r>
            <a:r>
              <a:rPr b="1" i="1" lang="en-GB" sz="2208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Sanctuary in Politics </a:t>
            </a:r>
            <a:r>
              <a:rPr b="0" i="0" lang="en-GB" sz="2208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in Swansea;</a:t>
            </a:r>
            <a:br>
              <a:rPr b="0" i="0" lang="en-GB" sz="220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GB" sz="2208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emphasis on “streams” and on campaigning; </a:t>
            </a:r>
            <a:r>
              <a:rPr b="1" i="1" lang="en-GB" sz="2208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Stand Up for Sanctuary</a:t>
            </a:r>
            <a:r>
              <a:rPr b="0" i="0" lang="en-GB" sz="2208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 course</a:t>
            </a:r>
            <a:endParaRPr b="0" i="0" sz="2208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4"/>
          <p:cNvSpPr/>
          <p:nvPr/>
        </p:nvSpPr>
        <p:spPr>
          <a:xfrm>
            <a:off x="479785" y="270550"/>
            <a:ext cx="9069480" cy="944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4000" u="none" cap="none" strike="noStrike">
                <a:solidFill>
                  <a:srgbClr val="076C54"/>
                </a:solidFill>
                <a:latin typeface="Bree Serif"/>
                <a:ea typeface="Bree Serif"/>
                <a:cs typeface="Bree Serif"/>
                <a:sym typeface="Bree Serif"/>
              </a:rPr>
              <a:t>Management Committee 2023</a:t>
            </a:r>
            <a:endParaRPr b="0" i="0" sz="4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26" name="Google Shape;126;p4"/>
          <p:cNvGraphicFramePr/>
          <p:nvPr/>
        </p:nvGraphicFramePr>
        <p:xfrm>
          <a:off x="479785" y="1214829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{208D3896-8DAD-4CEC-92B9-4B0EBF426366}</a:tableStyleId>
              </a:tblPr>
              <a:tblGrid>
                <a:gridCol w="5413925"/>
                <a:gridCol w="3655550"/>
              </a:tblGrid>
              <a:tr h="4048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Alan Thomas (Co-Chair)+</a:t>
                      </a:r>
                      <a:endParaRPr b="0" sz="2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2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Krys Williams</a:t>
                      </a:r>
                      <a:endParaRPr b="0" sz="2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</a:tr>
              <a:tr h="4048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2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Carlos Ibarra Rivadeneira (Co-Chair)+</a:t>
                      </a:r>
                      <a:endParaRPr b="0" sz="2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2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Leigh Hooker+</a:t>
                      </a:r>
                      <a:endParaRPr b="0" sz="2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</a:tr>
              <a:tr h="4048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2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Stephen Richardson (Co-opted; Treasurer from April)</a:t>
                      </a:r>
                      <a:endParaRPr b="0" sz="2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2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Martha Ako</a:t>
                      </a:r>
                      <a:endParaRPr b="0" sz="2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</a:tr>
              <a:tr h="4048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2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Betul Karagoz*</a:t>
                      </a:r>
                      <a:endParaRPr b="0" sz="2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2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Stephanie Jones+</a:t>
                      </a:r>
                      <a:endParaRPr b="0" sz="2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</a:tr>
              <a:tr h="4048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2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Carys Davies</a:t>
                      </a:r>
                      <a:endParaRPr b="0" sz="2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sz="2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048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2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Funmilayo Olaniyan</a:t>
                      </a:r>
                      <a:endParaRPr b="0" sz="2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Calibri"/>
                        <a:buNone/>
                      </a:pPr>
                      <a:r>
                        <a:rPr b="0" lang="en-GB" sz="2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[Observer: Jim Downey*]</a:t>
                      </a:r>
                      <a:endParaRPr b="0" sz="2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048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2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Grace Rungua+</a:t>
                      </a:r>
                      <a:endParaRPr b="0" sz="2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2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[Observer: Kelly Wearing]</a:t>
                      </a:r>
                      <a:endParaRPr b="0" sz="2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048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2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Jose Cifuentes*</a:t>
                      </a:r>
                      <a:endParaRPr b="0" sz="2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2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[In attendance: Hazel Nixon]</a:t>
                      </a:r>
                      <a:endParaRPr b="0" sz="2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27" name="Google Shape;127;p4"/>
          <p:cNvSpPr txBox="1"/>
          <p:nvPr/>
        </p:nvSpPr>
        <p:spPr>
          <a:xfrm>
            <a:off x="619742" y="4747220"/>
            <a:ext cx="4013861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*Left during the year</a:t>
            </a:r>
            <a:b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 Standing down at 2023 AGM</a:t>
            </a:r>
            <a:endParaRPr b="0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5"/>
          <p:cNvSpPr/>
          <p:nvPr/>
        </p:nvSpPr>
        <p:spPr>
          <a:xfrm>
            <a:off x="479785" y="270550"/>
            <a:ext cx="9069480" cy="944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00" strike="noStrike">
                <a:solidFill>
                  <a:srgbClr val="076C54"/>
                </a:solidFill>
                <a:latin typeface="Bree Serif"/>
                <a:ea typeface="Bree Serif"/>
                <a:cs typeface="Bree Serif"/>
                <a:sym typeface="Bree Serif"/>
              </a:rPr>
              <a:t>Swansea School of Sanctuary Awards</a:t>
            </a:r>
            <a:endParaRPr sz="400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5"/>
          <p:cNvSpPr/>
          <p:nvPr/>
        </p:nvSpPr>
        <p:spPr>
          <a:xfrm>
            <a:off x="479785" y="1472677"/>
            <a:ext cx="6240810" cy="3669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1314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-GB" sz="2388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Celebration held at Swansea Arena!</a:t>
            </a:r>
            <a:br>
              <a:rPr b="0" lang="en-GB" sz="2388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b="0" sz="2388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314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b="0" lang="en-GB" sz="2388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Awards made to:</a:t>
            </a:r>
            <a:endParaRPr/>
          </a:p>
          <a:p>
            <a:pPr indent="-228600" lvl="0" marL="5355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388"/>
              <a:buFont typeface="Arial"/>
              <a:buChar char="•"/>
            </a:pPr>
            <a:r>
              <a:rPr b="0" lang="en-GB" sz="2388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 Helen’s Primary</a:t>
            </a:r>
            <a:endParaRPr/>
          </a:p>
          <a:p>
            <a:pPr indent="-228600" lvl="0" marL="5355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388"/>
              <a:buFont typeface="Arial"/>
              <a:buChar char="•"/>
            </a:pPr>
            <a:r>
              <a:rPr b="0" lang="en-GB" sz="2388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Christchurch Primary</a:t>
            </a:r>
            <a:endParaRPr/>
          </a:p>
          <a:p>
            <a:pPr indent="-228600" lvl="0" marL="5355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388"/>
              <a:buFont typeface="Arial"/>
              <a:buChar char="•"/>
            </a:pPr>
            <a:r>
              <a:rPr b="0" lang="en-GB" sz="2388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 Joseph’s Cathedral Primary (reaccreditation)</a:t>
            </a:r>
            <a:endParaRPr/>
          </a:p>
          <a:p>
            <a:pPr indent="-228600" lvl="0" marL="5355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388"/>
              <a:buFont typeface="Arial"/>
              <a:buChar char="•"/>
            </a:pPr>
            <a:r>
              <a:rPr b="0" lang="en-GB" sz="2388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Bishop Vaughan</a:t>
            </a:r>
            <a:endParaRPr/>
          </a:p>
        </p:txBody>
      </p:sp>
      <p:pic>
        <p:nvPicPr>
          <p:cNvPr descr="A group of people standing in front of a building&#10;&#10;Description automatically generated" id="134" name="Google Shape;134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303128" y="2057068"/>
            <a:ext cx="4246137" cy="30850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6"/>
          <p:cNvSpPr/>
          <p:nvPr/>
        </p:nvSpPr>
        <p:spPr>
          <a:xfrm>
            <a:off x="540000" y="1255381"/>
            <a:ext cx="9033480" cy="391116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-285750" lvl="0" marL="64575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380"/>
              <a:buFont typeface="Arial"/>
              <a:buChar char="•"/>
            </a:pPr>
            <a:r>
              <a:rPr b="0" lang="en-GB" sz="2380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UK City of Sanctuary course (7</a:t>
            </a:r>
            <a:r>
              <a:rPr baseline="30000" lang="en-GB" sz="238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lang="en-GB" sz="2380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iteration run in Swansea Nov ’23)</a:t>
            </a:r>
            <a:endParaRPr/>
          </a:p>
          <a:p>
            <a:pPr indent="-285750" lvl="0" marL="64575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380"/>
              <a:buFont typeface="Arial"/>
              <a:buChar char="•"/>
            </a:pPr>
            <a:r>
              <a:rPr b="0" lang="en-GB" sz="2380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Aimed at asylum seekers, refugees and other migrants</a:t>
            </a:r>
            <a:endParaRPr sz="238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64575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380"/>
              <a:buFont typeface="Arial"/>
              <a:buChar char="•"/>
            </a:pPr>
            <a:r>
              <a:rPr b="0" lang="en-GB" sz="2380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2-day residential plus online intro and follow-up</a:t>
            </a:r>
            <a:endParaRPr sz="238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64575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380"/>
              <a:buFont typeface="Arial"/>
              <a:buChar char="•"/>
            </a:pPr>
            <a:r>
              <a:rPr b="0" lang="en-GB" sz="2380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Modules on:</a:t>
            </a:r>
            <a:br>
              <a:rPr lang="en-GB" sz="238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lang="en-GB" sz="2380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- the UK (and Welsh) political system</a:t>
            </a:r>
            <a:br>
              <a:rPr lang="en-GB" sz="238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lang="en-GB" sz="2380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- campaigning and making one’s voice heard</a:t>
            </a:r>
            <a:br>
              <a:rPr lang="en-GB" sz="238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lang="en-GB" sz="2380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- working with the media</a:t>
            </a:r>
            <a:endParaRPr sz="238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64575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380"/>
              <a:buFont typeface="Arial"/>
              <a:buChar char="•"/>
            </a:pPr>
            <a:r>
              <a:rPr b="0" lang="en-GB" sz="2380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16 participants (over half from Swansea); 10 mentors</a:t>
            </a:r>
            <a:endParaRPr sz="238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64575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380"/>
              <a:buFont typeface="Arial"/>
              <a:buChar char="•"/>
            </a:pPr>
            <a:r>
              <a:rPr b="0" lang="en-GB" sz="2380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Participants complete course with individual projects/ assignments</a:t>
            </a:r>
            <a:endParaRPr b="0" sz="2380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6"/>
          <p:cNvSpPr/>
          <p:nvPr/>
        </p:nvSpPr>
        <p:spPr>
          <a:xfrm>
            <a:off x="479785" y="270550"/>
            <a:ext cx="9069480" cy="944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00" strike="noStrike">
                <a:solidFill>
                  <a:srgbClr val="076C54"/>
                </a:solidFill>
                <a:latin typeface="Bree Serif"/>
                <a:ea typeface="Bree Serif"/>
                <a:cs typeface="Bree Serif"/>
                <a:sym typeface="Bree Serif"/>
              </a:rPr>
              <a:t>Sanctuary in Politics course</a:t>
            </a:r>
            <a:endParaRPr sz="400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7"/>
          <p:cNvSpPr/>
          <p:nvPr/>
        </p:nvSpPr>
        <p:spPr>
          <a:xfrm>
            <a:off x="523572" y="1260000"/>
            <a:ext cx="9033480" cy="391116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-285750" lvl="0" marL="64575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50"/>
              <a:buFont typeface="Arial"/>
              <a:buChar char="•"/>
            </a:pPr>
            <a:r>
              <a:rPr b="0" lang="en-GB" sz="2550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Major Swansea Institutions working towards national awards:</a:t>
            </a:r>
            <a:br>
              <a:rPr b="0" lang="en-GB" sz="2550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lang="en-GB" sz="2550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UWTSD and Swansea University</a:t>
            </a:r>
            <a:br>
              <a:rPr b="0" lang="en-GB" sz="2550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lang="en-GB" sz="2550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Swansea Central Library/ Library Service/ Prison Library</a:t>
            </a:r>
            <a:br>
              <a:rPr b="0" lang="en-GB" sz="2550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lang="en-GB" sz="2550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City and County of Swansea </a:t>
            </a:r>
            <a:endParaRPr/>
          </a:p>
          <a:p>
            <a:pPr indent="-285750" lvl="0" marL="64575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50"/>
              <a:buFont typeface="Arial"/>
              <a:buChar char="•"/>
            </a:pPr>
            <a:r>
              <a:rPr b="0" lang="en-GB" sz="2550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Asylum Seeker and Refugee Coordination (AS&amp;RC) meetings</a:t>
            </a:r>
            <a:endParaRPr/>
          </a:p>
          <a:p>
            <a:pPr indent="-285750" lvl="0" marL="64575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50"/>
              <a:buFont typeface="Arial"/>
              <a:buChar char="•"/>
            </a:pPr>
            <a:r>
              <a:rPr b="0" lang="en-GB" sz="2550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Consultation on Future Priorities</a:t>
            </a:r>
            <a:endParaRPr/>
          </a:p>
          <a:p>
            <a:pPr indent="-285750" lvl="0" marL="64575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50"/>
              <a:buFont typeface="Arial"/>
              <a:buChar char="•"/>
            </a:pPr>
            <a:r>
              <a:rPr b="0" lang="en-GB" sz="2550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Awareness-raising and fundraising events: World Social Work Day; Tabletop sale with SASS; Waterfront “GRAFFT” supper; Mumbles Churches Together; “These Thrilling Lies” gig; etc.</a:t>
            </a:r>
            <a:endParaRPr/>
          </a:p>
        </p:txBody>
      </p:sp>
      <p:sp>
        <p:nvSpPr>
          <p:cNvPr id="146" name="Google Shape;146;p7"/>
          <p:cNvSpPr/>
          <p:nvPr/>
        </p:nvSpPr>
        <p:spPr>
          <a:xfrm>
            <a:off x="479785" y="270550"/>
            <a:ext cx="9069480" cy="944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00" strike="noStrike">
                <a:solidFill>
                  <a:srgbClr val="076C54"/>
                </a:solidFill>
                <a:latin typeface="Bree Serif"/>
                <a:ea typeface="Bree Serif"/>
                <a:cs typeface="Bree Serif"/>
                <a:sym typeface="Bree Serif"/>
              </a:rPr>
              <a:t>Other Highlights</a:t>
            </a:r>
            <a:endParaRPr sz="400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8"/>
          <p:cNvSpPr/>
          <p:nvPr/>
        </p:nvSpPr>
        <p:spPr>
          <a:xfrm>
            <a:off x="478440" y="1424160"/>
            <a:ext cx="9121320" cy="342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0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 Better Welcome to Swansea </a:t>
            </a:r>
            <a:endParaRPr b="0" sz="2000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-GB" sz="20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(wit</a:t>
            </a:r>
            <a:r>
              <a:rPr b="0" lang="en-GB" sz="2000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b="0" lang="en-GB" sz="20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SCVS)</a:t>
            </a:r>
            <a:endParaRPr b="0" sz="2000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0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b="1" lang="en-GB" sz="2000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hare</a:t>
            </a:r>
            <a:r>
              <a:rPr b="1" lang="en-GB" sz="20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Tawe</a:t>
            </a:r>
            <a:r>
              <a:rPr b="0" lang="en-GB" sz="20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sz="2000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-GB" sz="20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(now independent; run by EYST)</a:t>
            </a:r>
            <a:endParaRPr b="0" sz="2000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0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HarMINDise</a:t>
            </a:r>
            <a:br>
              <a:rPr lang="en-GB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lang="en-GB" sz="20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(Young Persons Resilience Project; run by ACC)</a:t>
            </a:r>
            <a:endParaRPr b="0" sz="2000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2" name="Google Shape;152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740000" y="1352520"/>
            <a:ext cx="1501560" cy="116604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ogo&#10;&#10;Description automatically generated" id="153" name="Google Shape;153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98680" y="2172960"/>
            <a:ext cx="1559880" cy="1425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p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126320" y="4037400"/>
            <a:ext cx="1978560" cy="922320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155;p8"/>
          <p:cNvSpPr/>
          <p:nvPr/>
        </p:nvSpPr>
        <p:spPr>
          <a:xfrm>
            <a:off x="479785" y="270550"/>
            <a:ext cx="9069480" cy="944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00" strike="noStrike">
                <a:solidFill>
                  <a:srgbClr val="076C54"/>
                </a:solidFill>
                <a:latin typeface="Bree Serif"/>
                <a:ea typeface="Bree Serif"/>
                <a:cs typeface="Bree Serif"/>
                <a:sym typeface="Bree Serif"/>
              </a:rPr>
              <a:t>Partnership Projects</a:t>
            </a:r>
            <a:endParaRPr sz="400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9"/>
          <p:cNvSpPr/>
          <p:nvPr/>
        </p:nvSpPr>
        <p:spPr>
          <a:xfrm>
            <a:off x="504000" y="226080"/>
            <a:ext cx="9069480" cy="944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400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9"/>
          <p:cNvSpPr/>
          <p:nvPr/>
        </p:nvSpPr>
        <p:spPr>
          <a:xfrm>
            <a:off x="900000" y="1170359"/>
            <a:ext cx="8173662" cy="415191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60000" lvl="0" marL="74295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AutoNum type="arabicPeriod"/>
            </a:pPr>
            <a:r>
              <a:rPr b="1" lang="en-GB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Facilitating cooperation between support organizations</a:t>
            </a:r>
            <a:b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en-GB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GB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 Better information </a:t>
            </a:r>
            <a:r>
              <a:rPr b="0" lang="en-GB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for asylum seekers</a:t>
            </a:r>
            <a:endParaRPr/>
          </a:p>
          <a:p>
            <a:pPr indent="-360000" lvl="0" marL="742950" marR="0" rtl="0" algn="l">
              <a:spcBef>
                <a:spcPts val="1417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AutoNum type="arabicPeriod"/>
            </a:pPr>
            <a:r>
              <a:rPr b="1" lang="en-GB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Empowering refugee voices</a:t>
            </a:r>
            <a:br>
              <a:rPr b="1" lang="en-GB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en-GB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Support ‘Sanctuary in Politics’ graduates</a:t>
            </a:r>
            <a:b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 Run ‘Speak Up </a:t>
            </a:r>
            <a:r>
              <a:rPr b="0" lang="en-GB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for Sanctuary’ locally</a:t>
            </a:r>
            <a:endParaRPr/>
          </a:p>
          <a:p>
            <a:pPr indent="-360000" lvl="0" marL="742950" marR="0" rtl="0" algn="l">
              <a:spcBef>
                <a:spcPts val="1417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Arial"/>
              <a:buAutoNum type="arabicPeriod"/>
            </a:pPr>
            <a:r>
              <a:rPr b="1" lang="en-GB" sz="1800" strike="noStrike">
                <a:solidFill>
                  <a:srgbClr val="333333"/>
                </a:solidFill>
                <a:latin typeface="Calibri"/>
                <a:ea typeface="Calibri"/>
                <a:cs typeface="Calibri"/>
                <a:sym typeface="Calibri"/>
              </a:rPr>
              <a:t>Local activities (</a:t>
            </a:r>
            <a:r>
              <a:rPr b="1" lang="en-GB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Travelling Exhibition etc)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0000" lvl="0" marL="742950" marR="0" rtl="0" algn="l">
              <a:spcBef>
                <a:spcPts val="1417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Arial"/>
              <a:buAutoNum type="arabicPeriod"/>
            </a:pPr>
            <a:r>
              <a:rPr b="1" lang="en-GB" sz="1800" strike="noStrike">
                <a:solidFill>
                  <a:srgbClr val="333333"/>
                </a:solidFill>
                <a:latin typeface="Calibri"/>
                <a:ea typeface="Calibri"/>
                <a:cs typeface="Calibri"/>
                <a:sym typeface="Calibri"/>
              </a:rPr>
              <a:t>Workshops/Networking: </a:t>
            </a:r>
            <a:b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en-GB" sz="1800" strike="noStrike">
                <a:solidFill>
                  <a:srgbClr val="333333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GB" sz="1800" strike="noStrike">
                <a:solidFill>
                  <a:srgbClr val="333333"/>
                </a:solidFill>
                <a:latin typeface="Calibri"/>
                <a:ea typeface="Calibri"/>
                <a:cs typeface="Calibri"/>
                <a:sym typeface="Calibri"/>
              </a:rPr>
              <a:t>- Sanctuary and </a:t>
            </a:r>
            <a:r>
              <a:rPr lang="en-GB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Wellbeing for Young People (for HarMINDise) </a:t>
            </a:r>
            <a:b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- Interfaith Conference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0000" lvl="0" marL="742950" marR="0" rtl="0" algn="l">
              <a:spcBef>
                <a:spcPts val="1417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Arial"/>
              <a:buAutoNum type="arabicPeriod"/>
            </a:pPr>
            <a:r>
              <a:rPr b="1" lang="en-GB" sz="1800" strike="noStrike">
                <a:solidFill>
                  <a:srgbClr val="333333"/>
                </a:solidFill>
                <a:latin typeface="Calibri"/>
                <a:ea typeface="Calibri"/>
                <a:cs typeface="Calibri"/>
                <a:sym typeface="Calibri"/>
              </a:rPr>
              <a:t>Awards: </a:t>
            </a:r>
            <a:b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en-GB" sz="1800" strike="noStrike">
                <a:solidFill>
                  <a:srgbClr val="333333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GB" sz="1800" strike="noStrike">
                <a:solidFill>
                  <a:srgbClr val="333333"/>
                </a:solidFill>
                <a:latin typeface="Calibri"/>
                <a:ea typeface="Calibri"/>
                <a:cs typeface="Calibri"/>
                <a:sym typeface="Calibri"/>
              </a:rPr>
              <a:t>- Schools of Sanctuary; </a:t>
            </a:r>
            <a:b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1800" strike="noStrike">
                <a:solidFill>
                  <a:srgbClr val="333333"/>
                </a:solidFill>
                <a:latin typeface="Calibri"/>
                <a:ea typeface="Calibri"/>
                <a:cs typeface="Calibri"/>
                <a:sym typeface="Calibri"/>
              </a:rPr>
              <a:t>	- Other Sanctuary Awards</a:t>
            </a:r>
            <a:endParaRPr sz="1800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9840" lvl="0" marL="34272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9"/>
          <p:cNvSpPr/>
          <p:nvPr/>
        </p:nvSpPr>
        <p:spPr>
          <a:xfrm>
            <a:off x="479785" y="270550"/>
            <a:ext cx="9069480" cy="944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-GB" sz="4000" strike="noStrike">
                <a:solidFill>
                  <a:srgbClr val="076C54"/>
                </a:solidFill>
                <a:latin typeface="Bree Serif"/>
                <a:ea typeface="Bree Serif"/>
                <a:cs typeface="Bree Serif"/>
                <a:sym typeface="Bree Serif"/>
              </a:rPr>
              <a:t>Priorities following “Not an Away Day”</a:t>
            </a:r>
            <a:endParaRPr b="0" sz="400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0"/>
          <p:cNvSpPr/>
          <p:nvPr/>
        </p:nvSpPr>
        <p:spPr>
          <a:xfrm>
            <a:off x="504000" y="1326600"/>
            <a:ext cx="9046080" cy="3984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-321840" lvl="0" marL="4320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6"/>
              <a:buFont typeface="Noto Sans Symbols"/>
              <a:buChar char="●"/>
            </a:pPr>
            <a:r>
              <a:rPr b="0" lang="en-GB" sz="2436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Largely new committee</a:t>
            </a:r>
            <a:endParaRPr b="0" sz="2436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21840" lvl="0" marL="432000" marR="0" rtl="0" algn="l">
              <a:lnSpc>
                <a:spcPct val="90000"/>
              </a:lnSpc>
              <a:spcBef>
                <a:spcPts val="1417"/>
              </a:spcBef>
              <a:spcAft>
                <a:spcPts val="0"/>
              </a:spcAft>
              <a:buClr>
                <a:srgbClr val="000000"/>
              </a:buClr>
              <a:buSzPts val="1096"/>
              <a:buFont typeface="Noto Sans Symbols"/>
              <a:buChar char="●"/>
            </a:pPr>
            <a:r>
              <a:rPr b="0" lang="en-GB" sz="2436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Need to mobilise and motivate volunteers effectively</a:t>
            </a:r>
            <a:endParaRPr b="0" sz="2436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21840" lvl="0" marL="432000" marR="0" rtl="0" algn="l">
              <a:lnSpc>
                <a:spcPct val="90000"/>
              </a:lnSpc>
              <a:spcBef>
                <a:spcPts val="1417"/>
              </a:spcBef>
              <a:spcAft>
                <a:spcPts val="0"/>
              </a:spcAft>
              <a:buClr>
                <a:srgbClr val="000000"/>
              </a:buClr>
              <a:buSzPts val="1096"/>
              <a:buFont typeface="Noto Sans Symbols"/>
              <a:buChar char="●"/>
            </a:pPr>
            <a:r>
              <a:rPr b="0" lang="en-GB" sz="2436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Prioritise making refugee voices heard </a:t>
            </a:r>
            <a:endParaRPr b="0" sz="2436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21840" lvl="0" marL="432000" marR="0" rtl="0" algn="l">
              <a:lnSpc>
                <a:spcPct val="90000"/>
              </a:lnSpc>
              <a:spcBef>
                <a:spcPts val="1417"/>
              </a:spcBef>
              <a:spcAft>
                <a:spcPts val="0"/>
              </a:spcAft>
              <a:buClr>
                <a:srgbClr val="000000"/>
              </a:buClr>
              <a:buSzPts val="1096"/>
              <a:buFont typeface="Noto Sans Symbols"/>
              <a:buChar char="●"/>
            </a:pPr>
            <a:r>
              <a:rPr b="0" lang="en-GB" sz="2436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Push through new constitution</a:t>
            </a:r>
            <a:endParaRPr b="0" sz="2436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21840" lvl="0" marL="432000" marR="0" rtl="0" algn="l">
              <a:lnSpc>
                <a:spcPct val="90000"/>
              </a:lnSpc>
              <a:spcBef>
                <a:spcPts val="1417"/>
              </a:spcBef>
              <a:spcAft>
                <a:spcPts val="0"/>
              </a:spcAft>
              <a:buClr>
                <a:srgbClr val="000000"/>
              </a:buClr>
              <a:buSzPts val="1096"/>
              <a:buFont typeface="Noto Sans Symbols"/>
              <a:buChar char="●"/>
            </a:pPr>
            <a:r>
              <a:rPr b="0" lang="en-GB" sz="2436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Continue regular consultation with members and supporters</a:t>
            </a:r>
            <a:endParaRPr b="0" sz="2436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21840" lvl="0" marL="432000" marR="0" rtl="0" algn="l">
              <a:lnSpc>
                <a:spcPct val="90000"/>
              </a:lnSpc>
              <a:spcBef>
                <a:spcPts val="1417"/>
              </a:spcBef>
              <a:spcAft>
                <a:spcPts val="0"/>
              </a:spcAft>
              <a:buClr>
                <a:srgbClr val="000000"/>
              </a:buClr>
              <a:buSzPts val="1096"/>
              <a:buFont typeface="Noto Sans Symbols"/>
              <a:buChar char="●"/>
            </a:pPr>
            <a:r>
              <a:rPr b="0" lang="en-GB" sz="2436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Need to fund paid admin/ comms support (via both local fundraising and grants)</a:t>
            </a:r>
            <a:endParaRPr b="0" sz="2436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21840" lvl="0" marL="432000" marR="0" rtl="0" algn="l">
              <a:lnSpc>
                <a:spcPct val="90000"/>
              </a:lnSpc>
              <a:spcBef>
                <a:spcPts val="1417"/>
              </a:spcBef>
              <a:spcAft>
                <a:spcPts val="0"/>
              </a:spcAft>
              <a:buClr>
                <a:srgbClr val="000000"/>
              </a:buClr>
              <a:buSzPts val="1096"/>
              <a:buFont typeface="Noto Sans Symbols"/>
              <a:buChar char="●"/>
            </a:pPr>
            <a:r>
              <a:rPr b="1" lang="en-GB" sz="2436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Move from Consultation to ACTION!</a:t>
            </a:r>
            <a:endParaRPr b="0" sz="2436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10"/>
          <p:cNvSpPr/>
          <p:nvPr/>
        </p:nvSpPr>
        <p:spPr>
          <a:xfrm>
            <a:off x="479785" y="270550"/>
            <a:ext cx="9069480" cy="944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-GB" sz="4000" strike="noStrike">
                <a:solidFill>
                  <a:srgbClr val="076C54"/>
                </a:solidFill>
                <a:latin typeface="Bree Serif"/>
                <a:ea typeface="Bree Serif"/>
                <a:cs typeface="Bree Serif"/>
                <a:sym typeface="Bree Serif"/>
              </a:rPr>
              <a:t>Challenges</a:t>
            </a:r>
            <a:endParaRPr b="0" sz="400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2021-11-30T10:46:24Z</dcterms:creat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Custom</vt:lpwstr>
  </property>
  <property fmtid="{D5CDD505-2E9C-101B-9397-08002B2CF9AE}" pid="4" name="Slides">
    <vt:i4>11</vt:i4>
  </property>
</Properties>
</file>