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7"/>
    <p:restoredTop sz="94650"/>
  </p:normalViewPr>
  <p:slideViewPr>
    <p:cSldViewPr snapToGrid="0">
      <p:cViewPr>
        <p:scale>
          <a:sx n="109" d="100"/>
          <a:sy n="109" d="100"/>
        </p:scale>
        <p:origin x="14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pe, arrow&#10;&#10;Description automatically generated">
            <a:extLst>
              <a:ext uri="{FF2B5EF4-FFF2-40B4-BE49-F238E27FC236}">
                <a16:creationId xmlns:a16="http://schemas.microsoft.com/office/drawing/2014/main" id="{E322EF39-3C43-77F0-1919-F907DF6F344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3688512" y="1398155"/>
            <a:ext cx="2703600" cy="287424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3986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679327" y="1283433"/>
            <a:ext cx="8721970" cy="310368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Overall, we can and must continue to counter t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 false narrative t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at t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 public is 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ostile.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We can demonstrate t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at support for welcome and inclusion remains strong bot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in public institutions and t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 public as a w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ole.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"/>
          <p:cNvSpPr/>
          <p:nvPr/>
        </p:nvSpPr>
        <p:spPr>
          <a:xfrm>
            <a:off x="702000" y="390960"/>
            <a:ext cx="5877000" cy="4842000"/>
          </a:xfrm>
          <a:custGeom>
            <a:avLst/>
            <a:gdLst/>
            <a:ahLst/>
            <a:cxnLst/>
            <a:rect l="l" t="t" r="r" b="b"/>
            <a:pathLst>
              <a:path w="5877847" h="4888518">
                <a:moveTo>
                  <a:pt x="0" y="0"/>
                </a:moveTo>
                <a:cubicBezTo>
                  <a:pt x="184719" y="-4724"/>
                  <a:pt x="320726" y="-19056"/>
                  <a:pt x="535537" y="0"/>
                </a:cubicBezTo>
                <a:cubicBezTo>
                  <a:pt x="750348" y="19056"/>
                  <a:pt x="973700" y="18870"/>
                  <a:pt x="1188631" y="0"/>
                </a:cubicBezTo>
                <a:cubicBezTo>
                  <a:pt x="1403562" y="-18870"/>
                  <a:pt x="1759174" y="25033"/>
                  <a:pt x="1959282" y="0"/>
                </a:cubicBezTo>
                <a:cubicBezTo>
                  <a:pt x="2159390" y="-25033"/>
                  <a:pt x="2266638" y="-24571"/>
                  <a:pt x="2494820" y="0"/>
                </a:cubicBezTo>
                <a:cubicBezTo>
                  <a:pt x="2723002" y="24571"/>
                  <a:pt x="2906627" y="20075"/>
                  <a:pt x="3206692" y="0"/>
                </a:cubicBezTo>
                <a:cubicBezTo>
                  <a:pt x="3506757" y="-20075"/>
                  <a:pt x="3522292" y="17383"/>
                  <a:pt x="3742229" y="0"/>
                </a:cubicBezTo>
                <a:cubicBezTo>
                  <a:pt x="3962166" y="-17383"/>
                  <a:pt x="4135045" y="29569"/>
                  <a:pt x="4395323" y="0"/>
                </a:cubicBezTo>
                <a:cubicBezTo>
                  <a:pt x="4655601" y="-29569"/>
                  <a:pt x="4813364" y="-21887"/>
                  <a:pt x="5107196" y="0"/>
                </a:cubicBezTo>
                <a:cubicBezTo>
                  <a:pt x="5401028" y="21887"/>
                  <a:pt x="5592668" y="-24116"/>
                  <a:pt x="5877847" y="0"/>
                </a:cubicBezTo>
                <a:cubicBezTo>
                  <a:pt x="5854182" y="126308"/>
                  <a:pt x="5878080" y="344601"/>
                  <a:pt x="5877847" y="551704"/>
                </a:cubicBezTo>
                <a:cubicBezTo>
                  <a:pt x="5877614" y="758807"/>
                  <a:pt x="5848880" y="1029874"/>
                  <a:pt x="5877847" y="1250064"/>
                </a:cubicBezTo>
                <a:cubicBezTo>
                  <a:pt x="5906814" y="1470254"/>
                  <a:pt x="5899346" y="1858477"/>
                  <a:pt x="5877847" y="2046194"/>
                </a:cubicBezTo>
                <a:cubicBezTo>
                  <a:pt x="5856349" y="2233911"/>
                  <a:pt x="5908419" y="2641807"/>
                  <a:pt x="5877847" y="2793439"/>
                </a:cubicBezTo>
                <a:cubicBezTo>
                  <a:pt x="5847275" y="2945072"/>
                  <a:pt x="5905176" y="3227200"/>
                  <a:pt x="5877847" y="3442913"/>
                </a:cubicBezTo>
                <a:cubicBezTo>
                  <a:pt x="5850518" y="3658626"/>
                  <a:pt x="5860002" y="3994999"/>
                  <a:pt x="5877847" y="4190158"/>
                </a:cubicBezTo>
                <a:cubicBezTo>
                  <a:pt x="5895692" y="4385317"/>
                  <a:pt x="5897569" y="4602276"/>
                  <a:pt x="5877847" y="4888518"/>
                </a:cubicBezTo>
                <a:cubicBezTo>
                  <a:pt x="5658074" y="4855948"/>
                  <a:pt x="5362712" y="4910518"/>
                  <a:pt x="5224753" y="4888518"/>
                </a:cubicBezTo>
                <a:cubicBezTo>
                  <a:pt x="5086794" y="4866518"/>
                  <a:pt x="4674841" y="4856165"/>
                  <a:pt x="4454102" y="4888518"/>
                </a:cubicBezTo>
                <a:cubicBezTo>
                  <a:pt x="4233363" y="4920871"/>
                  <a:pt x="3861484" y="4923398"/>
                  <a:pt x="3683451" y="4888518"/>
                </a:cubicBezTo>
                <a:cubicBezTo>
                  <a:pt x="3505418" y="4853638"/>
                  <a:pt x="3287171" y="4860147"/>
                  <a:pt x="2971578" y="4888518"/>
                </a:cubicBezTo>
                <a:cubicBezTo>
                  <a:pt x="2655985" y="4916889"/>
                  <a:pt x="2544417" y="4889619"/>
                  <a:pt x="2259706" y="4888518"/>
                </a:cubicBezTo>
                <a:cubicBezTo>
                  <a:pt x="1974995" y="4887417"/>
                  <a:pt x="1800105" y="4904640"/>
                  <a:pt x="1547833" y="4888518"/>
                </a:cubicBezTo>
                <a:cubicBezTo>
                  <a:pt x="1295561" y="4872396"/>
                  <a:pt x="1217392" y="4868775"/>
                  <a:pt x="1012296" y="4888518"/>
                </a:cubicBezTo>
                <a:cubicBezTo>
                  <a:pt x="807200" y="4908261"/>
                  <a:pt x="333182" y="4937876"/>
                  <a:pt x="0" y="4888518"/>
                </a:cubicBezTo>
                <a:cubicBezTo>
                  <a:pt x="-22859" y="4596469"/>
                  <a:pt x="-27636" y="4499802"/>
                  <a:pt x="0" y="4190158"/>
                </a:cubicBezTo>
                <a:cubicBezTo>
                  <a:pt x="27636" y="3880514"/>
                  <a:pt x="9517" y="3888122"/>
                  <a:pt x="0" y="3638454"/>
                </a:cubicBezTo>
                <a:cubicBezTo>
                  <a:pt x="-9517" y="3388786"/>
                  <a:pt x="22100" y="3155480"/>
                  <a:pt x="0" y="2891209"/>
                </a:cubicBezTo>
                <a:cubicBezTo>
                  <a:pt x="-22100" y="2626939"/>
                  <a:pt x="20777" y="2582034"/>
                  <a:pt x="0" y="2339505"/>
                </a:cubicBezTo>
                <a:cubicBezTo>
                  <a:pt x="-20777" y="2096976"/>
                  <a:pt x="17634" y="1980113"/>
                  <a:pt x="0" y="1641145"/>
                </a:cubicBezTo>
                <a:cubicBezTo>
                  <a:pt x="-17634" y="1302177"/>
                  <a:pt x="-24968" y="1231464"/>
                  <a:pt x="0" y="845015"/>
                </a:cubicBezTo>
                <a:cubicBezTo>
                  <a:pt x="24968" y="458566"/>
                  <a:pt x="-8292" y="267390"/>
                  <a:pt x="0" y="0"/>
                </a:cubicBezTo>
                <a:close/>
                <a:moveTo>
                  <a:pt x="0" y="0"/>
                </a:moveTo>
                <a:cubicBezTo>
                  <a:pt x="153500" y="2968"/>
                  <a:pt x="430489" y="29036"/>
                  <a:pt x="594316" y="0"/>
                </a:cubicBezTo>
                <a:cubicBezTo>
                  <a:pt x="758143" y="-29036"/>
                  <a:pt x="863674" y="10498"/>
                  <a:pt x="1071074" y="0"/>
                </a:cubicBezTo>
                <a:cubicBezTo>
                  <a:pt x="1278474" y="-10498"/>
                  <a:pt x="1652294" y="-26962"/>
                  <a:pt x="1841725" y="0"/>
                </a:cubicBezTo>
                <a:cubicBezTo>
                  <a:pt x="2031156" y="26962"/>
                  <a:pt x="2184102" y="21841"/>
                  <a:pt x="2436041" y="0"/>
                </a:cubicBezTo>
                <a:cubicBezTo>
                  <a:pt x="2687980" y="-21841"/>
                  <a:pt x="2832377" y="13370"/>
                  <a:pt x="3030357" y="0"/>
                </a:cubicBezTo>
                <a:cubicBezTo>
                  <a:pt x="3228337" y="-13370"/>
                  <a:pt x="3524755" y="-32360"/>
                  <a:pt x="3801008" y="0"/>
                </a:cubicBezTo>
                <a:cubicBezTo>
                  <a:pt x="4077261" y="32360"/>
                  <a:pt x="4202306" y="14819"/>
                  <a:pt x="4336545" y="0"/>
                </a:cubicBezTo>
                <a:cubicBezTo>
                  <a:pt x="4470784" y="-14819"/>
                  <a:pt x="4861998" y="17255"/>
                  <a:pt x="5107196" y="0"/>
                </a:cubicBezTo>
                <a:cubicBezTo>
                  <a:pt x="5352394" y="-17255"/>
                  <a:pt x="5531120" y="-6783"/>
                  <a:pt x="5877847" y="0"/>
                </a:cubicBezTo>
                <a:cubicBezTo>
                  <a:pt x="5874924" y="242296"/>
                  <a:pt x="5903534" y="355713"/>
                  <a:pt x="5877847" y="698360"/>
                </a:cubicBezTo>
                <a:cubicBezTo>
                  <a:pt x="5852160" y="1041007"/>
                  <a:pt x="5860902" y="1064499"/>
                  <a:pt x="5877847" y="1396719"/>
                </a:cubicBezTo>
                <a:cubicBezTo>
                  <a:pt x="5894792" y="1728939"/>
                  <a:pt x="5914901" y="1850958"/>
                  <a:pt x="5877847" y="2143964"/>
                </a:cubicBezTo>
                <a:cubicBezTo>
                  <a:pt x="5840793" y="2436970"/>
                  <a:pt x="5896973" y="2504315"/>
                  <a:pt x="5877847" y="2695668"/>
                </a:cubicBezTo>
                <a:cubicBezTo>
                  <a:pt x="5858721" y="2887021"/>
                  <a:pt x="5852290" y="3197777"/>
                  <a:pt x="5877847" y="3394028"/>
                </a:cubicBezTo>
                <a:cubicBezTo>
                  <a:pt x="5903404" y="3590279"/>
                  <a:pt x="5874558" y="3815926"/>
                  <a:pt x="5877847" y="4092388"/>
                </a:cubicBezTo>
                <a:cubicBezTo>
                  <a:pt x="5881136" y="4368850"/>
                  <a:pt x="5857814" y="4495864"/>
                  <a:pt x="5877847" y="4888518"/>
                </a:cubicBezTo>
                <a:cubicBezTo>
                  <a:pt x="5640840" y="4918211"/>
                  <a:pt x="5340761" y="4913672"/>
                  <a:pt x="5165974" y="4888518"/>
                </a:cubicBezTo>
                <a:cubicBezTo>
                  <a:pt x="4991187" y="4863364"/>
                  <a:pt x="4765926" y="4917533"/>
                  <a:pt x="4512880" y="4888518"/>
                </a:cubicBezTo>
                <a:cubicBezTo>
                  <a:pt x="4259834" y="4859503"/>
                  <a:pt x="4239789" y="4905011"/>
                  <a:pt x="4036122" y="4888518"/>
                </a:cubicBezTo>
                <a:cubicBezTo>
                  <a:pt x="3832455" y="4872025"/>
                  <a:pt x="3709683" y="4895272"/>
                  <a:pt x="3500584" y="4888518"/>
                </a:cubicBezTo>
                <a:cubicBezTo>
                  <a:pt x="3291485" y="4881764"/>
                  <a:pt x="3055653" y="4870757"/>
                  <a:pt x="2729933" y="4888518"/>
                </a:cubicBezTo>
                <a:cubicBezTo>
                  <a:pt x="2404213" y="4906279"/>
                  <a:pt x="2331412" y="4861668"/>
                  <a:pt x="2076839" y="4888518"/>
                </a:cubicBezTo>
                <a:cubicBezTo>
                  <a:pt x="1822266" y="4915368"/>
                  <a:pt x="1807168" y="4908929"/>
                  <a:pt x="1541302" y="4888518"/>
                </a:cubicBezTo>
                <a:cubicBezTo>
                  <a:pt x="1275436" y="4868107"/>
                  <a:pt x="1069237" y="4872304"/>
                  <a:pt x="888208" y="4888518"/>
                </a:cubicBezTo>
                <a:cubicBezTo>
                  <a:pt x="707179" y="4904732"/>
                  <a:pt x="342574" y="4878432"/>
                  <a:pt x="0" y="4888518"/>
                </a:cubicBezTo>
                <a:cubicBezTo>
                  <a:pt x="23958" y="4768989"/>
                  <a:pt x="-17469" y="4467384"/>
                  <a:pt x="0" y="4336814"/>
                </a:cubicBezTo>
                <a:cubicBezTo>
                  <a:pt x="17469" y="4206244"/>
                  <a:pt x="326" y="3959776"/>
                  <a:pt x="0" y="3589569"/>
                </a:cubicBezTo>
                <a:cubicBezTo>
                  <a:pt x="-326" y="3219363"/>
                  <a:pt x="-15467" y="3124586"/>
                  <a:pt x="0" y="2988980"/>
                </a:cubicBezTo>
                <a:cubicBezTo>
                  <a:pt x="15467" y="2853374"/>
                  <a:pt x="22430" y="2512562"/>
                  <a:pt x="0" y="2192850"/>
                </a:cubicBezTo>
                <a:cubicBezTo>
                  <a:pt x="-22430" y="1873138"/>
                  <a:pt x="8359" y="1715352"/>
                  <a:pt x="0" y="1543375"/>
                </a:cubicBezTo>
                <a:cubicBezTo>
                  <a:pt x="-8359" y="1371399"/>
                  <a:pt x="-24720" y="1192371"/>
                  <a:pt x="0" y="991671"/>
                </a:cubicBezTo>
                <a:cubicBezTo>
                  <a:pt x="24720" y="790971"/>
                  <a:pt x="-21464" y="457771"/>
                  <a:pt x="0" y="0"/>
                </a:cubicBezTo>
                <a:close/>
              </a:path>
            </a:pathLst>
          </a:custGeom>
          <a:noFill/>
          <a:ln w="539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08000" algn="ctr">
              <a:lnSpc>
                <a:spcPct val="100000"/>
              </a:lnSpc>
              <a:spcBef>
                <a:spcPts val="1417"/>
              </a:spcBef>
            </a:pPr>
            <a:r>
              <a:rPr lang="en-GB" sz="6000" b="0" strike="noStrike" spc="-1">
                <a:solidFill>
                  <a:srgbClr val="076C54"/>
                </a:solidFill>
                <a:latin typeface="Bree Serif"/>
                <a:ea typeface="DejaVu Sans"/>
              </a:rPr>
              <a:t>We are proud to be a place of safety!</a:t>
            </a:r>
            <a:endParaRPr lang="en-GB" sz="6000" b="0" strike="noStrike" spc="-1">
              <a:latin typeface="Arial"/>
            </a:endParaRPr>
          </a:p>
          <a:p>
            <a:pPr marL="108000" algn="ctr">
              <a:lnSpc>
                <a:spcPct val="100000"/>
              </a:lnSpc>
              <a:spcBef>
                <a:spcPts val="1417"/>
              </a:spcBef>
            </a:pPr>
            <a:r>
              <a:rPr lang="en-GB" sz="6000" b="0" strike="noStrike" spc="-1">
                <a:solidFill>
                  <a:srgbClr val="076C54"/>
                </a:solidFill>
                <a:latin typeface="Bree Serif"/>
                <a:ea typeface="Microsoft YaHei"/>
              </a:rPr>
              <a:t>Refug</a:t>
            </a:r>
            <a:r>
              <a:rPr lang="en-GB" sz="6000" b="0" strike="noStrike" spc="-1">
                <a:solidFill>
                  <a:srgbClr val="076C54"/>
                </a:solidFill>
                <a:latin typeface="Bree Serif"/>
                <a:ea typeface="DejaVu Sans"/>
              </a:rPr>
              <a:t>ees are part of us!</a:t>
            </a:r>
            <a:endParaRPr lang="en-GB" sz="6000" b="0" strike="noStrike" spc="-1">
              <a:latin typeface="Arial"/>
            </a:endParaRPr>
          </a:p>
        </p:txBody>
      </p:sp>
      <p:pic>
        <p:nvPicPr>
          <p:cNvPr id="137" name="Picture 3" descr="Logo, company name&#10;&#10;Description automatically generated"/>
          <p:cNvPicPr/>
          <p:nvPr/>
        </p:nvPicPr>
        <p:blipFill>
          <a:blip r:embed="rId2"/>
          <a:stretch/>
        </p:blipFill>
        <p:spPr>
          <a:xfrm>
            <a:off x="6579720" y="925920"/>
            <a:ext cx="3229560" cy="3818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40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4400" b="0" strike="noStrike" spc="-1">
              <a:latin typeface="Arial"/>
            </a:endParaRPr>
          </a:p>
        </p:txBody>
      </p:sp>
      <p:sp>
        <p:nvSpPr>
          <p:cNvPr id="115" name="TextBox 41"/>
          <p:cNvSpPr/>
          <p:nvPr/>
        </p:nvSpPr>
        <p:spPr>
          <a:xfrm>
            <a:off x="408600" y="3468600"/>
            <a:ext cx="9035280" cy="81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 strike="noStrike" spc="-1" dirty="0">
                <a:solidFill>
                  <a:srgbClr val="000000"/>
                </a:solidFill>
                <a:latin typeface="Bree Serif"/>
                <a:ea typeface="Microsoft YaHei"/>
              </a:rPr>
              <a:t>Co-Chair Report 2022</a:t>
            </a:r>
            <a:endParaRPr lang="en-GB" sz="4000" strike="noStrike" spc="-1" dirty="0">
              <a:latin typeface="Arial"/>
            </a:endParaRPr>
          </a:p>
        </p:txBody>
      </p:sp>
      <p:pic>
        <p:nvPicPr>
          <p:cNvPr id="116" name="Picture 4" descr="Shape, arrow&#10;&#10;Description automatically generated"/>
          <p:cNvPicPr/>
          <p:nvPr/>
        </p:nvPicPr>
        <p:blipFill>
          <a:blip r:embed="rId2"/>
          <a:stretch/>
        </p:blipFill>
        <p:spPr>
          <a:xfrm>
            <a:off x="3574440" y="529560"/>
            <a:ext cx="2703600" cy="2874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43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 strike="noStrike" spc="-1" dirty="0">
                <a:solidFill>
                  <a:srgbClr val="076C54"/>
                </a:solidFill>
                <a:latin typeface="Bree Serif"/>
                <a:ea typeface="DejaVu Sans"/>
              </a:rPr>
              <a:t>Context: 2022</a:t>
            </a:r>
            <a:endParaRPr lang="en-GB" sz="4000" strike="noStrike" spc="-1" dirty="0">
              <a:latin typeface="Arial"/>
            </a:endParaRPr>
          </a:p>
        </p:txBody>
      </p:sp>
      <p:sp>
        <p:nvSpPr>
          <p:cNvPr id="118" name="TextBox 44"/>
          <p:cNvSpPr/>
          <p:nvPr/>
        </p:nvSpPr>
        <p:spPr>
          <a:xfrm>
            <a:off x="504000" y="1326600"/>
            <a:ext cx="9070920" cy="328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95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First post-Pandemic year: face-to-face and Zoom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Ukrainian conflict and refugees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UK government “H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ostile Environment” worse and worse: Nationality &amp; Borders Bill, Rwanda deportation policy, huge backlog of asylum cases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Wels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G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ovt policy: “Nation of Sanctuary” (“Integration begins from Day One”); “All In”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UK </a:t>
            </a:r>
            <a:r>
              <a:rPr lang="en-GB" sz="3200" b="0" strike="noStrike" spc="-1" dirty="0" err="1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CoS</a:t>
            </a:r>
            <a:r>
              <a:rPr lang="en-GB" sz="32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: network growing; more “streams”; new Wales Co-ordinator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1401120" y="491400"/>
            <a:ext cx="7184880" cy="787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GB" sz="4000" strike="noStrike" spc="-1" dirty="0">
                <a:solidFill>
                  <a:srgbClr val="076C54"/>
                </a:solidFill>
                <a:latin typeface="Bree Serif"/>
                <a:ea typeface="Times New Roman"/>
              </a:rPr>
              <a:t>Management Committee 2022</a:t>
            </a:r>
            <a:endParaRPr lang="en-GB" sz="4000" strike="noStrike" spc="-1" dirty="0">
              <a:latin typeface="Arial"/>
            </a:endParaRPr>
          </a:p>
        </p:txBody>
      </p:sp>
      <p:graphicFrame>
        <p:nvGraphicFramePr>
          <p:cNvPr id="120" name="Table 119"/>
          <p:cNvGraphicFramePr/>
          <p:nvPr>
            <p:extLst>
              <p:ext uri="{D42A27DB-BD31-4B8C-83A1-F6EECF244321}">
                <p14:modId xmlns:p14="http://schemas.microsoft.com/office/powerpoint/2010/main" val="3265691158"/>
              </p:ext>
            </p:extLst>
          </p:nvPr>
        </p:nvGraphicFramePr>
        <p:xfrm>
          <a:off x="481781" y="1440000"/>
          <a:ext cx="9291484" cy="3517440"/>
        </p:xfrm>
        <a:graphic>
          <a:graphicData uri="http://schemas.openxmlformats.org/drawingml/2006/table">
            <a:tbl>
              <a:tblPr/>
              <a:tblGrid>
                <a:gridCol w="4831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360">
                <a:tc>
                  <a:txBody>
                    <a:bodyPr/>
                    <a:lstStyle/>
                    <a:p>
                      <a:r>
                        <a:rPr lang="en-GB" sz="20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Alan Thomas (Co-Chair)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Carys Davies</a:t>
                      </a:r>
                      <a:endParaRPr lang="en-GB" sz="2000" b="0" strike="noStrike" spc="-1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Carlos Ibarra </a:t>
                      </a:r>
                      <a:r>
                        <a:rPr lang="en-GB" sz="2000" b="0" strike="noStrike" spc="-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Rivadeneira</a:t>
                      </a:r>
                      <a:r>
                        <a:rPr lang="en-GB" sz="20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(Co-Chair)</a:t>
                      </a:r>
                      <a:endParaRPr lang="en-GB" sz="2000" b="0" strike="noStrike" spc="-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Grace Rungua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Kathryn Williams (Secretary)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Klaudia</a:t>
                      </a:r>
                      <a:r>
                        <a:rPr lang="en-GB" sz="20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strike="noStrike" spc="-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Krogulec</a:t>
                      </a:r>
                      <a:endParaRPr lang="en-GB" sz="2000" b="0" strike="noStrike" spc="-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Helen Gough (Treasurer)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Domini Lewis*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Krys Williams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Sibu Mbwembwe*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Funmilayo Olaniyan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Richenda Leonard*</a:t>
                      </a:r>
                      <a:endParaRPr lang="en-GB" sz="2000" b="0" strike="noStrike" spc="-1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r>
                        <a:rPr lang="en-GB" sz="2000" b="0" strike="noStrike" spc="-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Jose Cifuentes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360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strike="noStrike" spc="-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resigned during year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2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0625" cy="5670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FB91E-AD21-A426-00DF-D362EEE32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9" b="8974"/>
          <a:stretch/>
        </p:blipFill>
        <p:spPr>
          <a:xfrm>
            <a:off x="4037396" y="10"/>
            <a:ext cx="6043229" cy="2782339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BDE42-4788-C46F-5CE3-9AD2A04BE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b="24177"/>
          <a:stretch/>
        </p:blipFill>
        <p:spPr>
          <a:xfrm>
            <a:off x="4037396" y="2888200"/>
            <a:ext cx="6043229" cy="2782350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36" name="Freeform: Shape 12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40313" cy="567055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Freeform: Shape 13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33146" cy="567055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1" name="TextBox 43_0"/>
          <p:cNvSpPr/>
          <p:nvPr/>
        </p:nvSpPr>
        <p:spPr>
          <a:xfrm>
            <a:off x="370462" y="710708"/>
            <a:ext cx="3995872" cy="10282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0" strike="noStrike" kern="1200" spc="-1" dirty="0">
                <a:solidFill>
                  <a:srgbClr val="0F6C54"/>
                </a:solidFill>
                <a:latin typeface="Bree Serif" panose="02000503040000020004" pitchFamily="2" charset="77"/>
                <a:ea typeface="+mj-ea"/>
                <a:cs typeface="Calibri" panose="020F0502020204030204" pitchFamily="34" charset="0"/>
              </a:rPr>
              <a:t>Highlights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2652"/>
            <a:ext cx="105846" cy="5406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693" y="1814576"/>
            <a:ext cx="4044851" cy="15121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693" y="1814576"/>
            <a:ext cx="4044851" cy="15121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2" name="TextBox 44_0"/>
          <p:cNvSpPr/>
          <p:nvPr/>
        </p:nvSpPr>
        <p:spPr>
          <a:xfrm>
            <a:off x="370462" y="2077557"/>
            <a:ext cx="4166369" cy="30298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>
            <a:normAutofit/>
          </a:bodyPr>
          <a:lstStyle/>
          <a:p>
            <a:pPr marL="4320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b="1" i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Home Away From Home</a:t>
            </a: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Exhibition</a:t>
            </a:r>
          </a:p>
          <a:p>
            <a:pPr marL="4320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Five new Schools of Sanctuary</a:t>
            </a:r>
          </a:p>
          <a:p>
            <a:pPr marL="4320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Refugee Employment Workshop and potential new Group</a:t>
            </a:r>
          </a:p>
          <a:p>
            <a:pPr marL="4320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‘CAMP’ Group and Refugee Stories </a:t>
            </a:r>
          </a:p>
          <a:p>
            <a:pPr marL="4320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Rallies against Rwanda deportation policy</a:t>
            </a:r>
          </a:p>
          <a:p>
            <a:pPr marL="432000" indent="-2286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Social events: </a:t>
            </a:r>
            <a:r>
              <a:rPr lang="en-US" sz="16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Inderjit</a:t>
            </a: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Bhogal</a:t>
            </a: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visit to </a:t>
            </a:r>
            <a:r>
              <a:rPr lang="en-US" sz="16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Sketty</a:t>
            </a: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16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Twmpath</a:t>
            </a:r>
            <a:endParaRPr lang="en-US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43_1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 b="0" strike="noStrike" spc="-1" dirty="0">
                <a:solidFill>
                  <a:srgbClr val="076C54"/>
                </a:solidFill>
                <a:latin typeface="Bree Serif"/>
                <a:ea typeface="DejaVu Sans"/>
              </a:rPr>
              <a:t>Swansea Sanctuary Awards 2022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124" name="TextBox 44_1"/>
          <p:cNvSpPr/>
          <p:nvPr/>
        </p:nvSpPr>
        <p:spPr>
          <a:xfrm>
            <a:off x="504000" y="1326600"/>
            <a:ext cx="9070920" cy="37729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Schools of Sanctuary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Brynmill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Primary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Hafod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Primary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Terrace Road Primary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Waun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Wen Primary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Pentrehafod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Secondary (renewal - 1</a:t>
            </a:r>
            <a:r>
              <a:rPr lang="en-GB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School of Sanctuary in Wales 2013)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Other Sanctuary Awards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Humanities Department at Ysgol Gyfun </a:t>
            </a: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Gŵyr</a:t>
            </a:r>
            <a:endParaRPr lang="en-GB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 James’ Church, Uplands - 2</a:t>
            </a:r>
            <a:r>
              <a:rPr lang="en-GB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Church of Sanctuary in Swansea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Down to Earth (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renewal – pre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vious award 2017)</a:t>
            </a:r>
          </a:p>
          <a:p>
            <a:pPr marL="914400" lvl="1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Waterfront Museum (renewal - 1</a:t>
            </a:r>
            <a:r>
              <a:rPr lang="en-GB" baseline="30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Museum of Sanctuary in UK 2018)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59"/>
          <p:cNvSpPr/>
          <p:nvPr/>
        </p:nvSpPr>
        <p:spPr>
          <a:xfrm>
            <a:off x="504000" y="226080"/>
            <a:ext cx="9101880" cy="76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 b="0" strike="noStrike" spc="-1">
                <a:solidFill>
                  <a:srgbClr val="076C54"/>
                </a:solidFill>
                <a:latin typeface="Bree Serif"/>
                <a:ea typeface="DejaVu Sans"/>
              </a:rPr>
              <a:t>Partners</a:t>
            </a:r>
            <a:r>
              <a:rPr lang="en-GB" sz="4000" b="0" strike="noStrike" spc="-1">
                <a:solidFill>
                  <a:srgbClr val="076C54"/>
                </a:solidFill>
                <a:latin typeface="Bree Serif"/>
                <a:ea typeface="Microsoft YaHei"/>
              </a:rPr>
              <a:t>h</a:t>
            </a:r>
            <a:r>
              <a:rPr lang="en-GB" sz="4000" b="0" strike="noStrike" spc="-1">
                <a:solidFill>
                  <a:srgbClr val="076C54"/>
                </a:solidFill>
                <a:latin typeface="Bree Serif"/>
                <a:ea typeface="DejaVu Sans"/>
              </a:rPr>
              <a:t>ip Projects</a:t>
            </a:r>
            <a:endParaRPr lang="en-GB" sz="4000" b="0" strike="noStrike" spc="-1">
              <a:latin typeface="Arial"/>
            </a:endParaRPr>
          </a:p>
        </p:txBody>
      </p:sp>
      <p:sp>
        <p:nvSpPr>
          <p:cNvPr id="127" name="TextBox 60"/>
          <p:cNvSpPr/>
          <p:nvPr/>
        </p:nvSpPr>
        <p:spPr>
          <a:xfrm>
            <a:off x="478440" y="1424160"/>
            <a:ext cx="9122760" cy="342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 Better Welcome to Swansea </a:t>
            </a:r>
            <a:endParaRPr lang="en-GB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(wit</a:t>
            </a:r>
            <a:r>
              <a:rPr lang="en-GB" sz="2000" b="0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SCVS)</a:t>
            </a:r>
            <a:endParaRPr lang="en-GB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en-GB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S</a:t>
            </a:r>
            <a:r>
              <a:rPr lang="en-GB" sz="2000" b="1" strike="noStrike" spc="-1" dirty="0">
                <a:solidFill>
                  <a:srgbClr val="222222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hare</a:t>
            </a:r>
            <a:r>
              <a:rPr lang="en-GB" sz="2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Tawe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endParaRPr lang="en-GB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(now independent; run by</a:t>
            </a:r>
            <a:r>
              <a:rPr lang="en-GB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EYST)</a:t>
            </a:r>
            <a:endParaRPr lang="en-GB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endParaRPr lang="en-GB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GB" sz="20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HarMINDise</a:t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(New Young Persons Resilience Project; run by ACC)</a:t>
            </a:r>
            <a:endParaRPr lang="en-GB" sz="20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8" name="Picture 3"/>
          <p:cNvPicPr/>
          <p:nvPr/>
        </p:nvPicPr>
        <p:blipFill>
          <a:blip r:embed="rId2"/>
          <a:stretch/>
        </p:blipFill>
        <p:spPr>
          <a:xfrm>
            <a:off x="7740000" y="1352520"/>
            <a:ext cx="1503000" cy="1167480"/>
          </a:xfrm>
          <a:prstGeom prst="rect">
            <a:avLst/>
          </a:prstGeom>
          <a:ln w="0">
            <a:noFill/>
          </a:ln>
        </p:spPr>
      </p:pic>
      <p:pic>
        <p:nvPicPr>
          <p:cNvPr id="129" name="Picture 2" descr="Logo&#10;&#10;Description automatically generated"/>
          <p:cNvPicPr/>
          <p:nvPr/>
        </p:nvPicPr>
        <p:blipFill>
          <a:blip r:embed="rId3"/>
          <a:stretch/>
        </p:blipFill>
        <p:spPr>
          <a:xfrm>
            <a:off x="598680" y="2172960"/>
            <a:ext cx="1561320" cy="14270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129"/>
          <p:cNvPicPr/>
          <p:nvPr/>
        </p:nvPicPr>
        <p:blipFill>
          <a:blip r:embed="rId4"/>
          <a:stretch/>
        </p:blipFill>
        <p:spPr>
          <a:xfrm>
            <a:off x="4126320" y="4037400"/>
            <a:ext cx="1980000" cy="92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Box 69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 b="0" strike="noStrike" spc="-1" dirty="0">
                <a:solidFill>
                  <a:srgbClr val="076C54"/>
                </a:solidFill>
                <a:latin typeface="Bree Serif"/>
                <a:ea typeface="Microsoft YaHei"/>
              </a:rPr>
              <a:t>Renewal: Achievements and Challenges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132" name="TextBox 70"/>
          <p:cNvSpPr/>
          <p:nvPr/>
        </p:nvSpPr>
        <p:spPr>
          <a:xfrm>
            <a:off x="504000" y="1326600"/>
            <a:ext cx="9047520" cy="398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0000" lnSpcReduction="20000"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Largely new committee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rowing v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olunteer capacity – need to mobilise effectively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structure including regular consultation with members and supporters and new sub-groups – not yet fully implemented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Continuing paid admin/ comms support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(limited) fund-raising: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200" lvl="1" indent="-32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events (e.g. </a:t>
            </a:r>
            <a:r>
              <a:rPr lang="en-GB" sz="32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Twmpath</a:t>
            </a: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SASS)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200" lvl="1" indent="-32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grants e.g. £6000 from Allen Lane Foundation</a:t>
            </a:r>
            <a:endParaRPr lang="en-GB" sz="32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89200" lvl="1" indent="-32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Focus on limited set of priority activities during renewal period</a:t>
            </a:r>
            <a:endParaRPr lang="en-GB" sz="3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Box 63"/>
          <p:cNvSpPr/>
          <p:nvPr/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4000" b="0" strike="noStrike" spc="-1" dirty="0">
                <a:solidFill>
                  <a:srgbClr val="076C54"/>
                </a:solidFill>
                <a:latin typeface="Bree Serif"/>
              </a:rPr>
              <a:t>Priorities for next two years?</a:t>
            </a:r>
            <a:endParaRPr lang="en-GB" sz="4000" b="0" strike="noStrike" spc="-1" dirty="0">
              <a:latin typeface="Arial"/>
            </a:endParaRPr>
          </a:p>
        </p:txBody>
      </p:sp>
      <p:sp>
        <p:nvSpPr>
          <p:cNvPr id="134" name="TextBox 64"/>
          <p:cNvSpPr/>
          <p:nvPr/>
        </p:nvSpPr>
        <p:spPr>
          <a:xfrm>
            <a:off x="504000" y="1326600"/>
            <a:ext cx="9081360" cy="391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4000"/>
          </a:bodyPr>
          <a:lstStyle/>
          <a:p>
            <a:pPr marL="515790" indent="-514350">
              <a:lnSpc>
                <a:spcPct val="120000"/>
              </a:lnSpc>
              <a:spcAft>
                <a:spcPts val="850"/>
              </a:spcAft>
              <a:buFont typeface="+mj-lt"/>
              <a:buAutoNum type="arabicPeriod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Travelling Exhibition</a:t>
            </a:r>
            <a:endParaRPr lang="en-GB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5790" indent="-514350">
              <a:lnSpc>
                <a:spcPct val="120000"/>
              </a:lnSpc>
              <a:spcAft>
                <a:spcPts val="850"/>
              </a:spcAft>
              <a:buFont typeface="+mj-lt"/>
              <a:buAutoNum type="arabicPeriod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Empowering refugee voices</a:t>
            </a:r>
            <a:endParaRPr lang="en-GB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5790" indent="-514350">
              <a:lnSpc>
                <a:spcPct val="120000"/>
              </a:lnSpc>
              <a:spcAft>
                <a:spcPts val="850"/>
              </a:spcAft>
              <a:buFont typeface="+mj-lt"/>
              <a:buAutoNum type="arabicPeriod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Schools of Sanctuary</a:t>
            </a:r>
            <a:endParaRPr lang="en-GB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5790" indent="-514350">
              <a:lnSpc>
                <a:spcPct val="120000"/>
              </a:lnSpc>
              <a:spcAft>
                <a:spcPts val="850"/>
              </a:spcAft>
              <a:buFont typeface="+mj-lt"/>
              <a:buAutoNum type="arabicPeriod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Other subgroups (including Parks and gardens; Sanctuary Arts Network; Refugee employment)</a:t>
            </a:r>
            <a:endParaRPr lang="en-GB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5790" indent="-514350">
              <a:lnSpc>
                <a:spcPct val="120000"/>
              </a:lnSpc>
              <a:spcAft>
                <a:spcPts val="850"/>
              </a:spcAft>
              <a:buFont typeface="+mj-lt"/>
              <a:buAutoNum type="arabicPeriod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Facilitating cooperation between support organizations – e.g.:</a:t>
            </a:r>
            <a:endParaRPr lang="en-GB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2990" lvl="1" indent="-514350">
              <a:lnSpc>
                <a:spcPct val="120000"/>
              </a:lnSpc>
              <a:spcAft>
                <a:spcPts val="850"/>
              </a:spcAft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Regular clinic with different asylum support services</a:t>
            </a:r>
            <a:endParaRPr lang="en-GB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2990" lvl="1" indent="-514350">
              <a:lnSpc>
                <a:spcPct val="120000"/>
              </a:lnSpc>
              <a:spcAft>
                <a:spcPts val="850"/>
              </a:spcAft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Up-to-date information on services for sanctuary seekers</a:t>
            </a:r>
            <a:endParaRPr lang="en-GB" sz="1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2990" lvl="1" indent="-514350">
              <a:lnSpc>
                <a:spcPct val="120000"/>
              </a:lnSpc>
              <a:spcAft>
                <a:spcPts val="850"/>
              </a:spcAft>
              <a:buFont typeface="Arial" panose="020B0604020202020204" pitchFamily="34" charset="0"/>
              <a:buChar char="•"/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Joint action on transport for asylum seekers</a:t>
            </a:r>
            <a:endParaRPr lang="en-GB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720" indent="-341280" algn="ctr">
              <a:lnSpc>
                <a:spcPct val="120000"/>
              </a:lnSpc>
              <a:spcAft>
                <a:spcPts val="850"/>
              </a:spcAft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endParaRPr lang="en-GB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720" indent="-341280" algn="ctr">
              <a:lnSpc>
                <a:spcPct val="120000"/>
              </a:lnSpc>
              <a:spcAft>
                <a:spcPts val="850"/>
              </a:spcAft>
              <a:tabLst>
                <a:tab pos="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480" algn="l"/>
                <a:tab pos="6287760" algn="l"/>
                <a:tab pos="6737040" algn="l"/>
                <a:tab pos="7186320" algn="l"/>
                <a:tab pos="7635600" algn="l"/>
                <a:tab pos="8084880" algn="l"/>
                <a:tab pos="8534160" algn="l"/>
                <a:tab pos="8983440" algn="l"/>
                <a:tab pos="8985240" algn="l"/>
                <a:tab pos="9434160" algn="l"/>
                <a:tab pos="9883440" algn="l"/>
                <a:tab pos="10332720" algn="l"/>
                <a:tab pos="10782000" algn="l"/>
              </a:tabLst>
            </a:pPr>
            <a:br>
              <a:rPr sz="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TO BE CONFIRMED (possibly reduced)</a:t>
            </a:r>
            <a:endParaRPr lang="en-GB" sz="16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2735</TotalTime>
  <Words>476</Words>
  <Application>Microsoft Macintosh PowerPoint</Application>
  <PresentationFormat>Custom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Bree Serif</vt:lpstr>
      <vt:lpstr>Calibri</vt:lpstr>
      <vt:lpstr>Symbol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Hazel Nixon</cp:lastModifiedBy>
  <cp:revision>40</cp:revision>
  <dcterms:created xsi:type="dcterms:W3CDTF">2021-11-30T10:46:24Z</dcterms:created>
  <dcterms:modified xsi:type="dcterms:W3CDTF">2022-12-09T08:24:09Z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Custom</vt:lpwstr>
  </property>
  <property fmtid="{D5CDD505-2E9C-101B-9397-08002B2CF9AE}" pid="4" name="Slides">
    <vt:i4>11</vt:i4>
  </property>
</Properties>
</file>